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ppt/media/image11.jpg" ContentType="image/jpeg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307" r:id="rId6"/>
    <p:sldId id="27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304" r:id="rId15"/>
    <p:sldId id="284" r:id="rId16"/>
    <p:sldId id="285" r:id="rId17"/>
    <p:sldId id="286" r:id="rId18"/>
    <p:sldId id="287" r:id="rId19"/>
    <p:sldId id="272" r:id="rId20"/>
    <p:sldId id="288" r:id="rId21"/>
    <p:sldId id="267" r:id="rId22"/>
    <p:sldId id="289" r:id="rId23"/>
    <p:sldId id="290" r:id="rId24"/>
    <p:sldId id="291" r:id="rId25"/>
    <p:sldId id="292" r:id="rId26"/>
    <p:sldId id="293" r:id="rId27"/>
    <p:sldId id="296" r:id="rId28"/>
    <p:sldId id="273" r:id="rId29"/>
    <p:sldId id="308" r:id="rId30"/>
    <p:sldId id="309" r:id="rId31"/>
    <p:sldId id="303" r:id="rId32"/>
    <p:sldId id="294" r:id="rId33"/>
    <p:sldId id="305" r:id="rId34"/>
    <p:sldId id="306" r:id="rId35"/>
    <p:sldId id="274" r:id="rId36"/>
    <p:sldId id="301" r:id="rId37"/>
    <p:sldId id="302" r:id="rId38"/>
    <p:sldId id="310" r:id="rId3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128" y="-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F6B5CD0-D5F0-254B-8985-16FE89C16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A6BCC36-C01B-2C4B-9034-9B9EAA33D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499DB8E-F174-DF4E-A985-D8FD5033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EAF97EC-061D-DC4C-B684-4AAF1CBF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5A9FE0D-DD8A-9A45-BCD9-2FB118E4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820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12FCFF7-861C-214C-AB31-13BC7850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68FB9E35-F5AD-5E42-BC22-4C31890C6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1494D96-9B7E-214C-B901-30FA4D94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1EB4D76-444A-7145-BABB-24F81482A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2AB9861-DE32-6B45-860E-CCD2D8CA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9586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19C37A83-F747-3F40-805C-8B430FCC3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1676AE30-FE0E-8A47-ACE7-2BA20575B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DC2200C-E396-1940-A886-86BE31099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6D6EBD6-C6B6-F34D-9968-E33B49AD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452512F-E2C4-0047-A9E3-701E87A0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368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1DD709E-DA93-E34A-BBEA-85DE59AA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390F2CB-744A-4242-8500-45396137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87F5084-F408-E54A-B913-81D5EF0C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DB3A66C-B3B9-C342-B17A-071C4C707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50ABAA2-938F-224F-BD53-222E2EC2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4420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C50E1FE-FFB2-9E4B-B731-5AFF51E8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0A5E8A2-8717-074F-85C0-570DD9D6B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1F3C26B-11D0-0841-A617-962FC0C9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329E4E6-326B-6947-807D-BB206844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6F2E435-36E2-C64D-99F3-DAF07CBC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790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E08967F-ED1A-E14C-9C3F-908DC954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C421E59-99FA-DA4A-A75B-B3DD9E0D5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4FDC2B7F-6A41-2044-BD85-447F965FE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1414425-7F68-F24D-ADC3-2ED58D310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42A0940B-D2A8-8646-8223-A405EB07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0C892E4-3683-AF4E-B9D7-90E6024E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837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0E2E994-E277-5147-B286-AFEA4142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407AD05-02B2-D543-B18A-D0C4AC5C8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6AB3BB0B-F6DC-A744-9CDD-00D0A5879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44D6E722-7216-5348-AE36-BA22FB442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502B5CD8-B524-F54A-9657-1B941058A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D0D0F9EC-28E5-E142-B09F-2A2440B4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EC0CBDE2-461C-A642-B24E-D7E467510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2DAEF00C-E859-6C4F-9780-86F14D27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1452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D251957-BC45-DF4F-95D7-6DEC3A49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CAC7BCE-F6A7-3D46-A2AB-CEF3A439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7153488-401C-C845-BAB8-123D28E3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7F29472C-119C-2C40-836D-35A98F61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226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D8DDE3F8-738D-794C-9757-B2658216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83EDA5C8-9BC9-0E47-9336-D701999F0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D3F86146-5EAF-C94A-91C3-E4551884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4942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091783-D84A-A14A-B368-D1DD8B07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52D94A4-2023-8141-B1F0-E1C25752C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9E51544F-7BFD-2E41-87DF-B03C25837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91ACF31-B8D2-EA42-974C-580980E9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58172DBD-8EED-464A-B723-A051C3AE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12EEE10-F38C-0E40-911A-995BD4C2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207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8E052F-BFDD-5549-9DC3-78E15051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95ABC43B-612A-F444-9CFD-4CD0429B5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44807DF-8C0B-B941-987F-BC54910C5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6B3189ED-FEC0-FB4C-AF68-7B41B5C64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8FED2035-FE26-A947-A65C-4B46FA71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D5632370-129E-CB48-982D-738E8CAC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958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CF8FFE63-58D4-884F-B04D-63081D943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1F1EB6-7176-E647-9318-80F08F79A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BB60590-F3E0-424A-9EA0-487D3310A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A069C-7A85-B042-AA11-D2414F5FA299}" type="datetimeFigureOut">
              <a:rPr lang="es-AR" smtClean="0"/>
              <a:t>7/27/20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6EABE76-D9B7-E84F-BF41-BB124F4AC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9667C7D-563E-FE4C-932D-CF8A525E5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46D2F-5E34-074F-9488-56A01F8D20F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121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2.edu/vision-initiatives/initiatives/exploring-clouds-acceleration-science/" TargetMode="External"/><Relationship Id="rId4" Type="http://schemas.openxmlformats.org/officeDocument/2006/relationships/hyperlink" Target="https://www.cloudbank.org" TargetMode="Externa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science.nih.gov/stride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1.jpg"/><Relationship Id="rId9" Type="http://schemas.openxmlformats.org/officeDocument/2006/relationships/image" Target="../media/image12.jpg"/><Relationship Id="rId10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arc.iu.edu/workshops/pearc19-conference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C-PTI" TargetMode="External"/><Relationship Id="rId4" Type="http://schemas.openxmlformats.org/officeDocument/2006/relationships/hyperlink" Target="mailto:bvoss@iu.edu" TargetMode="Externa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manware.iu.edu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sf.gov/cise/oac/taskforces/TaskForceReport_CampusBridging.pdf" TargetMode="External"/><Relationship Id="rId3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7888" y="555671"/>
            <a:ext cx="9729879" cy="5570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badi MT Condensed Extra Bold"/>
                <a:cs typeface="Abadi MT Condensed Extra Bold"/>
              </a:rPr>
              <a:t>Humans in the Loop:  </a:t>
            </a:r>
          </a:p>
          <a:p>
            <a:r>
              <a:rPr lang="en-US" sz="4400" b="1" dirty="0" smtClean="0">
                <a:latin typeface="Abadi MT Condensed Extra Bold"/>
                <a:cs typeface="Abadi MT Condensed Extra Bold"/>
              </a:rPr>
              <a:t>The </a:t>
            </a:r>
            <a:r>
              <a:rPr lang="en-US" sz="4400" b="1" dirty="0">
                <a:latin typeface="Abadi MT Condensed Extra Bold"/>
                <a:cs typeface="Abadi MT Condensed Extra Bold"/>
              </a:rPr>
              <a:t>Critical </a:t>
            </a:r>
            <a:r>
              <a:rPr lang="en-US" sz="4400" b="1" dirty="0" smtClean="0">
                <a:latin typeface="Abadi MT Condensed Extra Bold"/>
                <a:cs typeface="Abadi MT Condensed Extra Bold"/>
              </a:rPr>
              <a:t>Role People Play in Advancing </a:t>
            </a:r>
            <a:r>
              <a:rPr lang="en-US" sz="4400" b="1" dirty="0">
                <a:latin typeface="Abadi MT Condensed Extra Bold"/>
                <a:cs typeface="Abadi MT Condensed Extra Bold"/>
              </a:rPr>
              <a:t>Research </a:t>
            </a:r>
            <a:r>
              <a:rPr lang="en-US" sz="4400" b="1" dirty="0" smtClean="0">
                <a:latin typeface="Abadi MT Condensed Extra Bold"/>
                <a:cs typeface="Abadi MT Condensed Extra Bold"/>
              </a:rPr>
              <a:t>with Cloud </a:t>
            </a:r>
            <a:r>
              <a:rPr lang="en-US" sz="4400" b="1" dirty="0" err="1" smtClean="0">
                <a:latin typeface="Abadi MT Condensed Extra Bold"/>
                <a:cs typeface="Abadi MT Condensed Extra Bold"/>
              </a:rPr>
              <a:t>Cyberinfrastructure</a:t>
            </a:r>
            <a:endParaRPr lang="en-US" sz="4400" b="1" dirty="0" smtClean="0">
              <a:latin typeface="Abadi MT Condensed Extra Bold"/>
              <a:cs typeface="Abadi MT Condensed Extra Bold"/>
            </a:endParaRPr>
          </a:p>
          <a:p>
            <a:endParaRPr lang="en-US" sz="3200" b="1" dirty="0" smtClean="0">
              <a:latin typeface="+mj-lt"/>
            </a:endParaRPr>
          </a:p>
          <a:p>
            <a:endParaRPr lang="en-US" sz="3200" b="1" dirty="0">
              <a:latin typeface="+mj-lt"/>
            </a:endParaRPr>
          </a:p>
          <a:p>
            <a:endParaRPr lang="en-US" sz="3200" b="1" dirty="0">
              <a:latin typeface="+mj-lt"/>
            </a:endParaRPr>
          </a:p>
          <a:p>
            <a:r>
              <a:rPr lang="en-US" sz="3200" b="1" i="1" dirty="0" smtClean="0">
                <a:latin typeface="+mj-lt"/>
              </a:rPr>
              <a:t>Brian D. Voss</a:t>
            </a:r>
          </a:p>
          <a:p>
            <a:r>
              <a:rPr lang="en-US" sz="3200" b="1" i="1" dirty="0" smtClean="0">
                <a:latin typeface="+mj-lt"/>
              </a:rPr>
              <a:t>Humans Advancing Research in the Cloud</a:t>
            </a:r>
          </a:p>
          <a:p>
            <a:r>
              <a:rPr lang="en-US" sz="3200" b="1" i="1" dirty="0" smtClean="0">
                <a:latin typeface="+mj-lt"/>
              </a:rPr>
              <a:t>Pervasive Technology Institute</a:t>
            </a:r>
          </a:p>
          <a:p>
            <a:r>
              <a:rPr lang="en-US" sz="3200" b="1" i="1" dirty="0" smtClean="0">
                <a:latin typeface="+mj-lt"/>
              </a:rPr>
              <a:t>Indiana University</a:t>
            </a:r>
            <a:endParaRPr lang="en-US" sz="2800" b="1" i="1" dirty="0">
              <a:latin typeface="+mj-lt"/>
            </a:endParaRPr>
          </a:p>
        </p:txBody>
      </p:sp>
      <p:pic>
        <p:nvPicPr>
          <p:cNvPr id="7" name="Picture 6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5990214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2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44550" y="424062"/>
            <a:ext cx="10972800" cy="1143000"/>
          </a:xfrm>
        </p:spPr>
        <p:txBody>
          <a:bodyPr/>
          <a:lstStyle/>
          <a:p>
            <a:r>
              <a:rPr lang="en-US" b="1" dirty="0" smtClean="0"/>
              <a:t>Aye, there</a:t>
            </a:r>
            <a:r>
              <a:rPr lang="en-US" sz="4000" b="1" dirty="0" smtClean="0"/>
              <a:t>’</a:t>
            </a:r>
            <a:r>
              <a:rPr lang="en-US" sz="3200" b="1" dirty="0" smtClean="0">
                <a:solidFill>
                  <a:srgbClr val="008000"/>
                </a:solidFill>
              </a:rPr>
              <a:t>$</a:t>
            </a:r>
            <a:r>
              <a:rPr lang="en-US" b="1" dirty="0" smtClean="0"/>
              <a:t> </a:t>
            </a:r>
            <a:r>
              <a:rPr lang="en-US" sz="1800" b="1" dirty="0" smtClean="0"/>
              <a:t> </a:t>
            </a:r>
            <a:r>
              <a:rPr lang="en-US" b="1" dirty="0" smtClean="0"/>
              <a:t>the rub </a:t>
            </a:r>
            <a:r>
              <a:rPr lang="mr-IN" b="1" dirty="0" smtClean="0"/>
              <a:t>…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44550" y="1749625"/>
            <a:ext cx="10972800" cy="4525963"/>
          </a:xfrm>
        </p:spPr>
        <p:txBody>
          <a:bodyPr>
            <a:normAutofit/>
          </a:bodyPr>
          <a:lstStyle/>
          <a:p>
            <a:r>
              <a:rPr lang="en-US" sz="3200" dirty="0"/>
              <a:t>While the report highlights the importance of the need for </a:t>
            </a:r>
            <a:r>
              <a:rPr lang="en-US" sz="3200" dirty="0" smtClean="0"/>
              <a:t>funding people, </a:t>
            </a:r>
            <a:r>
              <a:rPr lang="en-US" sz="3200" dirty="0"/>
              <a:t>it did leave open the question of where responsibility for </a:t>
            </a:r>
            <a:r>
              <a:rPr lang="en-US" sz="3200" dirty="0" smtClean="0"/>
              <a:t>its </a:t>
            </a:r>
            <a:r>
              <a:rPr lang="en-US" sz="3200" dirty="0"/>
              <a:t>provision would rest – with funding agencies, or with the institutions that received funding?  </a:t>
            </a:r>
            <a:endParaRPr lang="en-US" sz="3200" dirty="0" smtClean="0"/>
          </a:p>
          <a:p>
            <a:endParaRPr lang="en-US" sz="2000" dirty="0" smtClean="0"/>
          </a:p>
          <a:p>
            <a:r>
              <a:rPr lang="en-US" sz="3200" b="1" dirty="0" smtClean="0">
                <a:solidFill>
                  <a:srgbClr val="660066"/>
                </a:solidFill>
              </a:rPr>
              <a:t>This </a:t>
            </a:r>
            <a:r>
              <a:rPr lang="en-US" sz="3200" b="1" dirty="0">
                <a:solidFill>
                  <a:srgbClr val="660066"/>
                </a:solidFill>
              </a:rPr>
              <a:t>key question remains, and further explanation and justification of the role people play is required to lead to </a:t>
            </a:r>
            <a:r>
              <a:rPr lang="en-US" sz="3200" b="1" dirty="0" smtClean="0">
                <a:solidFill>
                  <a:srgbClr val="660066"/>
                </a:solidFill>
              </a:rPr>
              <a:t>better address </a:t>
            </a:r>
            <a:r>
              <a:rPr lang="en-US" sz="3200" b="1" dirty="0">
                <a:solidFill>
                  <a:srgbClr val="660066"/>
                </a:solidFill>
              </a:rPr>
              <a:t>of this question. 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5990214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259" y="773323"/>
            <a:ext cx="10795334" cy="1325563"/>
          </a:xfrm>
        </p:spPr>
        <p:txBody>
          <a:bodyPr/>
          <a:lstStyle/>
          <a:p>
            <a:r>
              <a:rPr lang="en-US" b="1" dirty="0" smtClean="0"/>
              <a:t>What follows ignores the elephant in the room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80" y="2276262"/>
            <a:ext cx="8839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28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9640" y="348472"/>
            <a:ext cx="10972800" cy="1143000"/>
          </a:xfrm>
        </p:spPr>
        <p:txBody>
          <a:bodyPr/>
          <a:lstStyle/>
          <a:p>
            <a:r>
              <a:rPr lang="en-US" b="1" dirty="0" smtClean="0"/>
              <a:t>A CIO’s view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71440" y="1375188"/>
            <a:ext cx="10972800" cy="4825084"/>
          </a:xfrm>
        </p:spPr>
        <p:txBody>
          <a:bodyPr>
            <a:noAutofit/>
          </a:bodyPr>
          <a:lstStyle/>
          <a:p>
            <a:r>
              <a:rPr lang="en-US" sz="3200" dirty="0" smtClean="0"/>
              <a:t>We spend a $-load of money on buying all the other ‘wares’ in </a:t>
            </a:r>
            <a:r>
              <a:rPr lang="en-US" sz="3200" dirty="0" err="1"/>
              <a:t>c</a:t>
            </a:r>
            <a:r>
              <a:rPr lang="en-US" sz="3200" dirty="0" err="1" smtClean="0"/>
              <a:t>yberinfrastructure</a:t>
            </a:r>
            <a:r>
              <a:rPr lang="en-US" sz="3200" dirty="0" smtClean="0"/>
              <a:t>, but are challenged to devote funds to people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Institutions are reluctant for a wide variety of reasons/challenges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Funding agencies (NSF, NIH, etc.) are similarly reluctant</a:t>
            </a:r>
          </a:p>
          <a:p>
            <a:endParaRPr lang="en-US" sz="1050" dirty="0" smtClean="0"/>
          </a:p>
          <a:p>
            <a:r>
              <a:rPr lang="en-US" sz="3200" dirty="0" smtClean="0"/>
              <a:t>Why is that?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“Stuff” can be purchased with one-time money (though that conveniently ignores the need to eventually replace it)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“People” require ongoing commitment (in most cases) and that kind of money is harder to come by in budgets</a:t>
            </a:r>
            <a:endParaRPr lang="en-US" sz="2800" dirty="0">
              <a:solidFill>
                <a:srgbClr val="660066"/>
              </a:solidFill>
            </a:endParaRPr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5990214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82700" y="424062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What’s happening at US Research Universities  </a:t>
            </a:r>
            <a:endParaRPr lang="en-US" sz="4000" b="1" dirty="0">
              <a:solidFill>
                <a:srgbClr val="8000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24006" y="1570943"/>
            <a:ext cx="10515600" cy="4295775"/>
          </a:xfrm>
        </p:spPr>
        <p:txBody>
          <a:bodyPr>
            <a:noAutofit/>
          </a:bodyPr>
          <a:lstStyle/>
          <a:p>
            <a:r>
              <a:rPr lang="en-US" sz="3200" dirty="0" smtClean="0"/>
              <a:t>Pressure establishing or sustaining investments in CI</a:t>
            </a:r>
          </a:p>
          <a:p>
            <a:r>
              <a:rPr lang="en-US" sz="3200" dirty="0" smtClean="0"/>
              <a:t>Many priorities for central IT making it very hard to focus on research enablement</a:t>
            </a:r>
          </a:p>
          <a:p>
            <a:r>
              <a:rPr lang="en-US" sz="3200" dirty="0" smtClean="0"/>
              <a:t>Lack of good research-savvy IT leaders (CIO pipeline issues)</a:t>
            </a:r>
          </a:p>
          <a:p>
            <a:r>
              <a:rPr lang="en-US" sz="3200" dirty="0" smtClean="0"/>
              <a:t>Lack of understanding/appreciation for IT/CI among institutional executive leadership (presidents, provosts, CBOs, Boards)</a:t>
            </a:r>
          </a:p>
          <a:p>
            <a:pPr lvl="1"/>
            <a:r>
              <a:rPr lang="en-US" sz="2800" b="1" i="1" dirty="0" smtClean="0">
                <a:solidFill>
                  <a:srgbClr val="800000"/>
                </a:solidFill>
              </a:rPr>
              <a:t>Not helped by a lack of good ROI data for IT/CI investments</a:t>
            </a:r>
            <a:endParaRPr lang="en-US" sz="2800" b="1" i="1" dirty="0">
              <a:solidFill>
                <a:srgbClr val="800000"/>
              </a:solidFill>
            </a:endParaRPr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69850" y="436514"/>
            <a:ext cx="10972800" cy="1143000"/>
          </a:xfrm>
        </p:spPr>
        <p:txBody>
          <a:bodyPr/>
          <a:lstStyle/>
          <a:p>
            <a:r>
              <a:rPr lang="en-US" b="1" dirty="0" smtClean="0"/>
              <a:t>Directions from funding agencies (e.g., NSF)  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35328" y="1605534"/>
            <a:ext cx="10972800" cy="4762827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Overall funding reductions due to politics in the US government </a:t>
            </a:r>
            <a:r>
              <a:rPr lang="en-US" sz="3000" i="1" dirty="0" smtClean="0"/>
              <a:t>(though this may be changing </a:t>
            </a:r>
            <a:r>
              <a:rPr lang="mr-IN" sz="3000" i="1" dirty="0" smtClean="0"/>
              <a:t>…</a:t>
            </a:r>
            <a:r>
              <a:rPr lang="en-US" sz="3000" i="1" dirty="0" smtClean="0"/>
              <a:t>)</a:t>
            </a:r>
          </a:p>
          <a:p>
            <a:r>
              <a:rPr lang="en-US" sz="3000" dirty="0" smtClean="0"/>
              <a:t>A sense that investing in campus infrastructure is something institutions should be funding rather than asking for federal grants</a:t>
            </a:r>
          </a:p>
          <a:p>
            <a:r>
              <a:rPr lang="en-US" sz="3000" dirty="0" smtClean="0"/>
              <a:t>As </a:t>
            </a:r>
            <a:r>
              <a:rPr lang="en-US" sz="3000" dirty="0"/>
              <a:t>discussed at length in NSF-funded workshops, growth in national demand for CI facilities is such that the </a:t>
            </a:r>
            <a:r>
              <a:rPr lang="en-US" sz="3000" dirty="0" smtClean="0"/>
              <a:t>it </a:t>
            </a:r>
            <a:r>
              <a:rPr lang="en-US" sz="3000" dirty="0"/>
              <a:t>simply cannot be met in whole by having the </a:t>
            </a:r>
            <a:r>
              <a:rPr lang="en-US" sz="3000" dirty="0" smtClean="0"/>
              <a:t>NSF </a:t>
            </a:r>
            <a:r>
              <a:rPr lang="en-US" sz="3000" dirty="0"/>
              <a:t>increase  funding of </a:t>
            </a:r>
            <a:r>
              <a:rPr lang="en-US" sz="3000" dirty="0" smtClean="0"/>
              <a:t>established CI facilities</a:t>
            </a:r>
          </a:p>
          <a:p>
            <a:r>
              <a:rPr lang="en-US" sz="3000" dirty="0" smtClean="0"/>
              <a:t>Various funding programs establishing a ‘toe in the water’ for cloud credits as a replacement for capital infrastructure</a:t>
            </a:r>
          </a:p>
          <a:p>
            <a:pPr lvl="1"/>
            <a:r>
              <a:rPr lang="en-US" sz="2800" b="1" dirty="0" smtClean="0">
                <a:solidFill>
                  <a:srgbClr val="660066"/>
                </a:solidFill>
              </a:rPr>
              <a:t>Growing awareness of the need for funding people</a:t>
            </a:r>
            <a:endParaRPr lang="en-US" sz="2800" b="1" dirty="0">
              <a:solidFill>
                <a:srgbClr val="660066"/>
              </a:solidFill>
            </a:endParaRPr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0540" y="444544"/>
            <a:ext cx="10972800" cy="1143000"/>
          </a:xfrm>
        </p:spPr>
        <p:txBody>
          <a:bodyPr/>
          <a:lstStyle/>
          <a:p>
            <a:r>
              <a:rPr lang="en-US" b="1" dirty="0" smtClean="0"/>
              <a:t>Cloud Providers reaching out to researchers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59940" y="1549547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Amazon, Google, Microsoft (Azure), etc.</a:t>
            </a:r>
          </a:p>
          <a:p>
            <a:endParaRPr lang="en-US" sz="1100" dirty="0" smtClean="0"/>
          </a:p>
          <a:p>
            <a:pPr marL="0" indent="0">
              <a:buNone/>
            </a:pPr>
            <a:r>
              <a:rPr lang="en-US" sz="3600" dirty="0" smtClean="0"/>
              <a:t>However, all is not glittering gold 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pPr lvl="1"/>
            <a:r>
              <a:rPr lang="en-US" sz="3200" dirty="0" smtClean="0">
                <a:solidFill>
                  <a:srgbClr val="660066"/>
                </a:solidFill>
              </a:rPr>
              <a:t>Tools, documentation, and support are not good</a:t>
            </a:r>
          </a:p>
          <a:p>
            <a:pPr lvl="1"/>
            <a:r>
              <a:rPr lang="en-US" sz="3200" dirty="0" smtClean="0">
                <a:solidFill>
                  <a:srgbClr val="660066"/>
                </a:solidFill>
              </a:rPr>
              <a:t>Lack of product-trained technical support (people)</a:t>
            </a:r>
          </a:p>
          <a:p>
            <a:pPr lvl="1"/>
            <a:r>
              <a:rPr lang="en-US" sz="3200" dirty="0" smtClean="0">
                <a:solidFill>
                  <a:srgbClr val="660066"/>
                </a:solidFill>
              </a:rPr>
              <a:t>Key challenges with overcoming the ‘</a:t>
            </a:r>
            <a:r>
              <a:rPr lang="en-US" sz="3200" dirty="0" err="1" smtClean="0">
                <a:solidFill>
                  <a:srgbClr val="660066"/>
                </a:solidFill>
              </a:rPr>
              <a:t>ka-ching</a:t>
            </a:r>
            <a:r>
              <a:rPr lang="en-US" sz="3200" dirty="0" smtClean="0">
                <a:solidFill>
                  <a:srgbClr val="660066"/>
                </a:solidFill>
              </a:rPr>
              <a:t>!’ element of cost per use</a:t>
            </a:r>
          </a:p>
          <a:p>
            <a:pPr lvl="1"/>
            <a:r>
              <a:rPr lang="en-US" sz="3200" dirty="0" smtClean="0">
                <a:solidFill>
                  <a:srgbClr val="660066"/>
                </a:solidFill>
              </a:rPr>
              <a:t>Research use is still a relatively small business compared to enterprise (revenue) </a:t>
            </a:r>
            <a:r>
              <a:rPr lang="mr-IN" sz="3200" dirty="0" smtClean="0">
                <a:solidFill>
                  <a:srgbClr val="660066"/>
                </a:solidFill>
              </a:rPr>
              <a:t>–</a:t>
            </a:r>
            <a:r>
              <a:rPr lang="en-US" sz="3200" dirty="0" smtClean="0">
                <a:solidFill>
                  <a:srgbClr val="660066"/>
                </a:solidFill>
              </a:rPr>
              <a:t> </a:t>
            </a:r>
            <a:r>
              <a:rPr lang="en-US" sz="3200" i="1" dirty="0" smtClean="0">
                <a:solidFill>
                  <a:srgbClr val="660066"/>
                </a:solidFill>
              </a:rPr>
              <a:t>and it shows in sales/support interest</a:t>
            </a:r>
            <a:endParaRPr lang="en-US" sz="3200" i="1" dirty="0">
              <a:solidFill>
                <a:srgbClr val="660066"/>
              </a:solidFill>
            </a:endParaRPr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71220" y="40273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Human resource more critical with the cloud</a:t>
            </a:r>
            <a:r>
              <a:rPr lang="en-US" b="1" dirty="0"/>
              <a:t> </a:t>
            </a:r>
            <a:r>
              <a:rPr lang="en-US" b="1" dirty="0" smtClean="0">
                <a:solidFill>
                  <a:srgbClr val="800000"/>
                </a:solidFill>
              </a:rPr>
              <a:t/>
            </a:r>
            <a:br>
              <a:rPr lang="en-US" b="1" dirty="0" smtClean="0">
                <a:solidFill>
                  <a:srgbClr val="800000"/>
                </a:solidFill>
              </a:rPr>
            </a:br>
            <a:r>
              <a:rPr lang="en-US" sz="4000" b="1" dirty="0" smtClean="0">
                <a:solidFill>
                  <a:srgbClr val="660066"/>
                </a:solidFill>
              </a:rPr>
              <a:t> </a:t>
            </a:r>
            <a:r>
              <a:rPr lang="mr-IN" sz="3600" b="1" i="1" dirty="0" smtClean="0">
                <a:solidFill>
                  <a:srgbClr val="660066"/>
                </a:solidFill>
              </a:rPr>
              <a:t>…</a:t>
            </a:r>
            <a:r>
              <a:rPr lang="en-US" sz="3600" b="1" i="1" dirty="0" smtClean="0">
                <a:solidFill>
                  <a:srgbClr val="660066"/>
                </a:solidFill>
              </a:rPr>
              <a:t> And just as absent from strategies</a:t>
            </a:r>
            <a:endParaRPr lang="en-US" sz="4000" b="1" i="1" dirty="0">
              <a:solidFill>
                <a:srgbClr val="660066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69712" y="1659709"/>
            <a:ext cx="11171088" cy="463751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Cloud requires even more support for adoption and ongoing use</a:t>
            </a:r>
            <a:endParaRPr lang="en-US" sz="1600" dirty="0" smtClean="0"/>
          </a:p>
          <a:p>
            <a:endParaRPr lang="en-US" sz="1050" dirty="0" smtClean="0"/>
          </a:p>
          <a:p>
            <a:r>
              <a:rPr lang="en-US" dirty="0" smtClean="0"/>
              <a:t>Especially true if researchers eventually hope to see the various providers as ‘commodity’ </a:t>
            </a:r>
            <a:r>
              <a:rPr lang="mr-IN" dirty="0" smtClean="0"/>
              <a:t>…</a:t>
            </a:r>
            <a:r>
              <a:rPr lang="en-US" dirty="0" smtClean="0"/>
              <a:t> being able to move from one to another based upon pricing and performance</a:t>
            </a:r>
            <a:endParaRPr lang="en-US" sz="1600" dirty="0" smtClean="0"/>
          </a:p>
          <a:p>
            <a:endParaRPr lang="en-US" sz="1050" dirty="0" smtClean="0"/>
          </a:p>
          <a:p>
            <a:r>
              <a:rPr lang="en-US" dirty="0" smtClean="0"/>
              <a:t>People are still a ‘base-budget’ resource; hard to fund in shrinking budgets</a:t>
            </a:r>
          </a:p>
          <a:p>
            <a:endParaRPr lang="en-US" sz="1050" dirty="0" smtClean="0"/>
          </a:p>
          <a:p>
            <a:r>
              <a:rPr lang="en-US" dirty="0" smtClean="0"/>
              <a:t>Skill levels with cloud environments are lacking and the vendors don’t have good programs for education and certification</a:t>
            </a:r>
          </a:p>
          <a:p>
            <a:pPr lvl="1"/>
            <a:r>
              <a:rPr lang="en-US" i="1" dirty="0" smtClean="0"/>
              <a:t>Real challenges in getting these same vendors engage in pedagogy on campus</a:t>
            </a:r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94532" y="472991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ROI remains hard to grasp </a:t>
            </a:r>
            <a:r>
              <a:rPr lang="mr-IN" sz="3600" b="1" i="1" dirty="0" smtClean="0"/>
              <a:t>…</a:t>
            </a:r>
            <a:r>
              <a:rPr lang="en-US" sz="3600" b="1" i="1" dirty="0" smtClean="0"/>
              <a:t> </a:t>
            </a:r>
            <a:r>
              <a:rPr lang="en-US" sz="4000" b="1" i="1" dirty="0" smtClean="0">
                <a:solidFill>
                  <a:schemeClr val="accent6">
                    <a:lumMod val="75000"/>
                  </a:schemeClr>
                </a:solidFill>
              </a:rPr>
              <a:t>no Buck</a:t>
            </a:r>
            <a:r>
              <a:rPr lang="en-US" sz="3600" b="1" i="1" dirty="0" smtClean="0">
                <a:solidFill>
                  <a:schemeClr val="accent6">
                    <a:lumMod val="75000"/>
                  </a:schemeClr>
                </a:solidFill>
              </a:rPr>
              <a:t>$</a:t>
            </a:r>
            <a:r>
              <a:rPr lang="en-US" sz="4000" b="1" i="1" dirty="0" smtClean="0">
                <a:solidFill>
                  <a:schemeClr val="accent6">
                    <a:lumMod val="75000"/>
                  </a:schemeClr>
                </a:solidFill>
              </a:rPr>
              <a:t>, no Buck Rogers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57400" y="2011117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Metrics for the benefits of CI-enablement of research are hard to quantify and qualify</a:t>
            </a:r>
          </a:p>
          <a:p>
            <a:r>
              <a:rPr lang="en-US" dirty="0" smtClean="0"/>
              <a:t>Costs are more difficult to control in the cloud</a:t>
            </a:r>
          </a:p>
          <a:p>
            <a:pPr lvl="1"/>
            <a:r>
              <a:rPr lang="en-US" dirty="0" smtClean="0"/>
              <a:t>Campus allocation and consumption versus $/cycle or $/TB costing</a:t>
            </a:r>
          </a:p>
          <a:p>
            <a:r>
              <a:rPr lang="en-US" dirty="0" smtClean="0"/>
              <a:t>Scientific data and analysis is illuminating the ‘woods dark and deep’ but we have miles to go before we sleep.</a:t>
            </a:r>
          </a:p>
          <a:p>
            <a:r>
              <a:rPr lang="en-US" dirty="0" smtClean="0"/>
              <a:t>In many cases, there is an intuitive feeling that CI investments advance research, </a:t>
            </a:r>
            <a:r>
              <a:rPr lang="en-US" b="1" i="1" dirty="0" smtClean="0">
                <a:solidFill>
                  <a:srgbClr val="660066"/>
                </a:solidFill>
              </a:rPr>
              <a:t>but it is largely an act of faith on the part of administrators</a:t>
            </a:r>
            <a:endParaRPr lang="en-US" b="1" i="1" dirty="0">
              <a:solidFill>
                <a:srgbClr val="660066"/>
              </a:solidFill>
            </a:endParaRPr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73950" y="477194"/>
            <a:ext cx="10515600" cy="796018"/>
          </a:xfrm>
        </p:spPr>
        <p:txBody>
          <a:bodyPr/>
          <a:lstStyle/>
          <a:p>
            <a:r>
              <a:rPr lang="en-US" dirty="0" smtClean="0"/>
              <a:t>A Possible Way Forward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273950" y="1415072"/>
            <a:ext cx="10515600" cy="4841649"/>
          </a:xfrm>
        </p:spPr>
        <p:txBody>
          <a:bodyPr/>
          <a:lstStyle/>
          <a:p>
            <a:r>
              <a:rPr lang="en-US" dirty="0" smtClean="0"/>
              <a:t>Minimal investment in local compute/storage resources </a:t>
            </a:r>
            <a:r>
              <a:rPr lang="mr-IN" dirty="0" smtClean="0"/>
              <a:t>–</a:t>
            </a:r>
            <a:r>
              <a:rPr lang="en-US" dirty="0" smtClean="0"/>
              <a:t> consider them ‘development and test’ platforms</a:t>
            </a:r>
          </a:p>
          <a:p>
            <a:endParaRPr lang="en-US" dirty="0"/>
          </a:p>
          <a:p>
            <a:r>
              <a:rPr lang="en-US" dirty="0" smtClean="0"/>
              <a:t>Grasp how moving to the cloud (in essence </a:t>
            </a:r>
            <a:r>
              <a:rPr lang="en-US" dirty="0" err="1" smtClean="0"/>
              <a:t>IaaS</a:t>
            </a:r>
            <a:r>
              <a:rPr lang="en-US" dirty="0" smtClean="0"/>
              <a:t>) impacts campus/institutional funding/spending (capital vs. expense)</a:t>
            </a:r>
          </a:p>
          <a:p>
            <a:endParaRPr lang="en-US" dirty="0"/>
          </a:p>
          <a:p>
            <a:r>
              <a:rPr lang="en-US" dirty="0" smtClean="0"/>
              <a:t>Continue to look for ways to express ROI beyond ‘faith-based initiatives’</a:t>
            </a:r>
          </a:p>
          <a:p>
            <a:endParaRPr lang="en-US" dirty="0"/>
          </a:p>
          <a:p>
            <a:r>
              <a:rPr lang="en-US" b="1" i="1" dirty="0" smtClean="0">
                <a:solidFill>
                  <a:srgbClr val="800000"/>
                </a:solidFill>
              </a:rPr>
              <a:t>Now more than ever FOCUS ON PEOPLE!</a:t>
            </a:r>
            <a:endParaRPr lang="en-US" b="1" i="1" dirty="0">
              <a:solidFill>
                <a:srgbClr val="800000"/>
              </a:solidFill>
            </a:endParaRPr>
          </a:p>
        </p:txBody>
      </p:sp>
      <p:pic>
        <p:nvPicPr>
          <p:cNvPr id="12" name="Picture 11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19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3016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/>
              <a:t>What we’re doing at Indiana University </a:t>
            </a:r>
            <a:endParaRPr lang="en-US" sz="2000" b="1" i="1" dirty="0"/>
          </a:p>
        </p:txBody>
      </p:sp>
      <p:pic>
        <p:nvPicPr>
          <p:cNvPr id="2" name="Picture 1" descr="Screen Shot 2019-11-17 at 5.4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018" y="1362797"/>
            <a:ext cx="9054512" cy="47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761" y="1483883"/>
            <a:ext cx="6676200" cy="1325563"/>
          </a:xfrm>
        </p:spPr>
        <p:txBody>
          <a:bodyPr/>
          <a:lstStyle/>
          <a:p>
            <a:r>
              <a:rPr lang="en-US" b="1" dirty="0" smtClean="0"/>
              <a:t>You </a:t>
            </a:r>
            <a:r>
              <a:rPr lang="en-US" b="1" dirty="0"/>
              <a:t>may ask yourself, well</a:t>
            </a:r>
            <a:br>
              <a:rPr lang="en-US" b="1" dirty="0"/>
            </a:br>
            <a:r>
              <a:rPr lang="en-US" b="1" dirty="0"/>
              <a:t>How did I get here?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39683" y="3752833"/>
            <a:ext cx="73251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Let’s go back in time and see</a:t>
            </a:r>
            <a:r>
              <a:rPr lang="en-US" b="1" dirty="0"/>
              <a:t> </a:t>
            </a:r>
            <a:r>
              <a:rPr lang="en-US" b="1" dirty="0" smtClean="0"/>
              <a:t>how we got here</a:t>
            </a:r>
            <a:endParaRPr lang="en-US" b="1" dirty="0"/>
          </a:p>
        </p:txBody>
      </p:sp>
      <p:pic>
        <p:nvPicPr>
          <p:cNvPr id="6" name="Picture 5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5990214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xmlns="" id="{B1054552-5DEA-544B-95F1-278C93582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78" y="1961039"/>
            <a:ext cx="10957021" cy="3026989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NIH STRIDES (</a:t>
            </a:r>
            <a:r>
              <a:rPr lang="en-US" sz="3600" dirty="0">
                <a:hlinkClick r:id="rId2"/>
              </a:rPr>
              <a:t>https://datascience.nih.gov/</a:t>
            </a:r>
            <a:r>
              <a:rPr lang="en-US" sz="3600" dirty="0" smtClean="0">
                <a:hlinkClick r:id="rId2"/>
              </a:rPr>
              <a:t>strides</a:t>
            </a:r>
            <a:r>
              <a:rPr lang="en-US" sz="3600" dirty="0" smtClean="0"/>
              <a:t>) </a:t>
            </a:r>
            <a:endParaRPr lang="en-US" sz="3600" dirty="0"/>
          </a:p>
          <a:p>
            <a:pPr marL="342900" indent="-342900"/>
            <a:r>
              <a:rPr lang="en-US" sz="3600" dirty="0"/>
              <a:t>Internet2 </a:t>
            </a:r>
            <a:r>
              <a:rPr lang="en-US" sz="3600" dirty="0" smtClean="0"/>
              <a:t>Exploring </a:t>
            </a:r>
            <a:r>
              <a:rPr lang="en-US" sz="3600" dirty="0"/>
              <a:t>Clouds for Acceleration of Science (E-</a:t>
            </a:r>
            <a:r>
              <a:rPr lang="en-US" sz="3600" dirty="0" smtClean="0"/>
              <a:t>CAS) </a:t>
            </a:r>
            <a:r>
              <a:rPr lang="en-US" sz="3600" dirty="0" smtClean="0">
                <a:hlinkClick r:id="rId3"/>
              </a:rPr>
              <a:t>https</a:t>
            </a:r>
            <a:r>
              <a:rPr lang="en-US" sz="3600" dirty="0">
                <a:hlinkClick r:id="rId3"/>
              </a:rPr>
              <a:t>://www.internet2.edu/vision-initiatives/initiatives/exploring-clouds-acceleration-science/</a:t>
            </a:r>
            <a:r>
              <a:rPr lang="en-US" sz="3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NSF </a:t>
            </a:r>
            <a:r>
              <a:rPr lang="en-US" sz="3600" dirty="0"/>
              <a:t>Cloudbank (</a:t>
            </a:r>
            <a:r>
              <a:rPr lang="en-US" sz="3600" dirty="0">
                <a:hlinkClick r:id="rId4"/>
              </a:rPr>
              <a:t>https://www.cloudbank.org</a:t>
            </a:r>
            <a:r>
              <a:rPr lang="en-US" sz="3600" dirty="0" smtClean="0"/>
              <a:t>) </a:t>
            </a:r>
            <a:endParaRPr lang="en-US" sz="3600" dirty="0"/>
          </a:p>
          <a:p>
            <a:pPr marL="0" indent="0">
              <a:buNone/>
            </a:pPr>
            <a:r>
              <a:rPr lang="en-US" sz="3600" i="1" dirty="0" smtClean="0"/>
              <a:t>And </a:t>
            </a:r>
            <a:r>
              <a:rPr lang="mr-IN" sz="3600" i="1" dirty="0" smtClean="0"/>
              <a:t>…</a:t>
            </a:r>
            <a:endParaRPr lang="en-US" sz="36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HARC (https://</a:t>
            </a:r>
            <a:r>
              <a:rPr lang="en-US" sz="3600" dirty="0" err="1"/>
              <a:t>harc.iu.edu</a:t>
            </a:r>
            <a:r>
              <a:rPr lang="en-US" sz="3600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2A46BD9F-503C-AA4D-BC0E-66369C8548AF}"/>
              </a:ext>
            </a:extLst>
          </p:cNvPr>
          <p:cNvSpPr txBox="1">
            <a:spLocks/>
          </p:cNvSpPr>
          <p:nvPr/>
        </p:nvSpPr>
        <p:spPr>
          <a:xfrm>
            <a:off x="684098" y="494939"/>
            <a:ext cx="10118690" cy="923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00" spc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There are multiple projects going now about </a:t>
            </a:r>
            <a:r>
              <a:rPr lang="en-US" dirty="0" smtClean="0"/>
              <a:t>clouds, </a:t>
            </a:r>
            <a:r>
              <a:rPr lang="en-US" dirty="0"/>
              <a:t>research, and </a:t>
            </a:r>
            <a:r>
              <a:rPr lang="en-US" dirty="0" smtClean="0"/>
              <a:t>people supporting its use</a:t>
            </a:r>
            <a:endParaRPr lang="en-US" dirty="0"/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73643" y="1505631"/>
            <a:ext cx="10429919" cy="4580815"/>
          </a:xfrm>
        </p:spPr>
        <p:txBody>
          <a:bodyPr>
            <a:normAutofit fontScale="92500" lnSpcReduction="10000"/>
          </a:bodyPr>
          <a:lstStyle/>
          <a:p>
            <a:r>
              <a:rPr lang="en-US" sz="2900" b="1" dirty="0"/>
              <a:t>Objectives:  </a:t>
            </a:r>
            <a:endParaRPr lang="en-US" sz="2900" b="1" dirty="0" smtClean="0"/>
          </a:p>
          <a:p>
            <a:pPr lvl="1"/>
            <a:r>
              <a:rPr lang="en-US" sz="2600" dirty="0" smtClean="0"/>
              <a:t>To </a:t>
            </a:r>
            <a:r>
              <a:rPr lang="en-US" sz="2600" dirty="0"/>
              <a:t>study and improve the understanding within the higher education community of how people in support roles advance the use of cloud-based cyberinfrastructure (CI) in the advancement of research at universities. </a:t>
            </a:r>
            <a:endParaRPr lang="en-US" sz="2600" dirty="0" smtClean="0"/>
          </a:p>
          <a:p>
            <a:pPr lvl="2"/>
            <a:r>
              <a:rPr lang="en-US" sz="3000" i="1" dirty="0" smtClean="0">
                <a:solidFill>
                  <a:srgbClr val="800000"/>
                </a:solidFill>
              </a:rPr>
              <a:t>Establish ‘credibility’ for the topic in the academic record</a:t>
            </a:r>
          </a:p>
          <a:p>
            <a:pPr marL="914400" lvl="2" indent="0">
              <a:buNone/>
            </a:pPr>
            <a:endParaRPr lang="en-US" sz="2600" i="1" dirty="0" smtClean="0">
              <a:solidFill>
                <a:srgbClr val="800000"/>
              </a:solidFill>
            </a:endParaRPr>
          </a:p>
          <a:p>
            <a:pPr lvl="1"/>
            <a:r>
              <a:rPr lang="en-US" sz="2600" dirty="0" smtClean="0"/>
              <a:t>To </a:t>
            </a:r>
            <a:r>
              <a:rPr lang="en-US" sz="2600" dirty="0"/>
              <a:t>provide detail in the form of </a:t>
            </a:r>
            <a:r>
              <a:rPr lang="en-US" sz="2600" b="1" dirty="0"/>
              <a:t>‘return on investment’ (ROI) </a:t>
            </a:r>
            <a:r>
              <a:rPr lang="en-US" sz="2600" dirty="0"/>
              <a:t>of the use of cloud-based CI by offering case studies on its use as compared to campus-based or existing national CI resources</a:t>
            </a:r>
          </a:p>
          <a:p>
            <a:endParaRPr lang="en-US" sz="1700" dirty="0"/>
          </a:p>
          <a:p>
            <a:r>
              <a:rPr lang="en-US" sz="2900" b="1" dirty="0"/>
              <a:t>Funding:  </a:t>
            </a:r>
            <a:r>
              <a:rPr lang="en-US" sz="2900" dirty="0"/>
              <a:t>A</a:t>
            </a:r>
            <a:r>
              <a:rPr lang="en-US" sz="2900" dirty="0" smtClean="0"/>
              <a:t> </a:t>
            </a:r>
            <a:r>
              <a:rPr lang="en-US" sz="2900" dirty="0"/>
              <a:t>contract-based award from Microsoft Corporation.  While the award is provided by Microsoft, the project entails examination and use examples of </a:t>
            </a:r>
            <a:r>
              <a:rPr lang="en-US" sz="2900" u="sng" dirty="0"/>
              <a:t>all</a:t>
            </a:r>
            <a:r>
              <a:rPr lang="en-US" sz="2900" dirty="0"/>
              <a:t> cloud CI </a:t>
            </a:r>
            <a:r>
              <a:rPr lang="en-US" sz="2900" dirty="0" smtClean="0"/>
              <a:t>vendors</a:t>
            </a:r>
            <a:r>
              <a:rPr lang="en-US" sz="2900" dirty="0"/>
              <a:t>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905275" y="316638"/>
            <a:ext cx="6802438" cy="857250"/>
          </a:xfrm>
        </p:spPr>
        <p:txBody>
          <a:bodyPr/>
          <a:lstStyle/>
          <a:p>
            <a:r>
              <a:rPr lang="en-US" b="1" dirty="0"/>
              <a:t>HARC </a:t>
            </a:r>
            <a:r>
              <a:rPr lang="mr-IN" b="1" dirty="0"/>
              <a:t>–</a:t>
            </a:r>
            <a:r>
              <a:rPr lang="en-US" b="1" dirty="0"/>
              <a:t> About the Project</a:t>
            </a:r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3542" y="1293466"/>
            <a:ext cx="10433389" cy="44665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Phase 1:  Provide support to campus-based research support engineers (post-docs, research associates) so that they may explore use of cloud services in conducting a diverse set of CI-enabled research endeavors. </a:t>
            </a:r>
          </a:p>
          <a:p>
            <a:pPr lvl="1"/>
            <a:r>
              <a:rPr lang="en-US" dirty="0"/>
              <a:t>Our goal was to support case-based analysis of use of the cloud for research and establish credibility of our efforts in the broader academic community by engaging in research  and producing </a:t>
            </a:r>
            <a:r>
              <a:rPr lang="en-US" dirty="0" smtClean="0"/>
              <a:t>publications</a:t>
            </a:r>
          </a:p>
          <a:p>
            <a:pPr lvl="1"/>
            <a:endParaRPr lang="en-US" sz="1050" dirty="0"/>
          </a:p>
          <a:p>
            <a:pPr lvl="1"/>
            <a:r>
              <a:rPr lang="en-US" dirty="0"/>
              <a:t>Findings were presented at a workshop at PEARC19 in Chicago </a:t>
            </a:r>
            <a:r>
              <a:rPr lang="en-US" dirty="0" smtClean="0"/>
              <a:t>July 2019</a:t>
            </a:r>
            <a:endParaRPr lang="en-US" sz="3200" dirty="0"/>
          </a:p>
        </p:txBody>
      </p:sp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656269" y="269467"/>
            <a:ext cx="6802438" cy="857250"/>
          </a:xfrm>
        </p:spPr>
        <p:txBody>
          <a:bodyPr/>
          <a:lstStyle/>
          <a:p>
            <a:r>
              <a:rPr lang="en-US" dirty="0"/>
              <a:t>Project Phases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7071" y="4656409"/>
            <a:ext cx="8799559" cy="1423758"/>
            <a:chOff x="2284158" y="4910315"/>
            <a:chExt cx="7725904" cy="1015938"/>
          </a:xfrm>
        </p:grpSpPr>
        <p:pic>
          <p:nvPicPr>
            <p:cNvPr id="9" name="Picture 8" descr="daniel-sholler-500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158" y="4945656"/>
              <a:ext cx="968321" cy="968321"/>
            </a:xfrm>
            <a:prstGeom prst="rect">
              <a:avLst/>
            </a:prstGeom>
          </p:spPr>
        </p:pic>
        <p:pic>
          <p:nvPicPr>
            <p:cNvPr id="11" name="Picture 10" descr="kris-ezra-30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838" y="4945656"/>
              <a:ext cx="968323" cy="968323"/>
            </a:xfrm>
            <a:prstGeom prst="rect">
              <a:avLst/>
            </a:prstGeom>
          </p:spPr>
        </p:pic>
        <p:pic>
          <p:nvPicPr>
            <p:cNvPr id="12" name="Picture 11" descr="derek-weitzel-2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558" y="4957930"/>
              <a:ext cx="968323" cy="968323"/>
            </a:xfrm>
            <a:prstGeom prst="rect">
              <a:avLst/>
            </a:prstGeom>
          </p:spPr>
        </p:pic>
        <p:pic>
          <p:nvPicPr>
            <p:cNvPr id="13" name="Picture 12" descr="eleftheria-kontou-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0796" y="4930973"/>
              <a:ext cx="968323" cy="968323"/>
            </a:xfrm>
            <a:prstGeom prst="rect">
              <a:avLst/>
            </a:prstGeom>
          </p:spPr>
        </p:pic>
        <p:pic>
          <p:nvPicPr>
            <p:cNvPr id="14" name="Picture 13" descr="josiah-leong-500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0584" y="4932827"/>
              <a:ext cx="970633" cy="970633"/>
            </a:xfrm>
            <a:prstGeom prst="rect">
              <a:avLst/>
            </a:prstGeom>
          </p:spPr>
        </p:pic>
        <p:pic>
          <p:nvPicPr>
            <p:cNvPr id="15" name="Picture 14" descr="yongwook-song-500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757" y="4935139"/>
              <a:ext cx="968321" cy="968321"/>
            </a:xfrm>
            <a:prstGeom prst="rect">
              <a:avLst/>
            </a:prstGeom>
          </p:spPr>
        </p:pic>
        <p:pic>
          <p:nvPicPr>
            <p:cNvPr id="16" name="Picture 15" descr="nuyun-zhang-308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9443" y="4910315"/>
              <a:ext cx="929785" cy="966009"/>
            </a:xfrm>
            <a:prstGeom prst="rect">
              <a:avLst/>
            </a:prstGeom>
          </p:spPr>
        </p:pic>
        <p:pic>
          <p:nvPicPr>
            <p:cNvPr id="17" name="Picture 16" descr="john-mulligan-500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430" y="4930598"/>
              <a:ext cx="970632" cy="970632"/>
            </a:xfrm>
            <a:prstGeom prst="rect">
              <a:avLst/>
            </a:prstGeom>
          </p:spPr>
        </p:pic>
      </p:grpSp>
      <p:pic>
        <p:nvPicPr>
          <p:cNvPr id="18" name="Picture 17" descr="PTI.image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1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8134E0DC-3498-F145-B878-45B35E1C7A12}"/>
              </a:ext>
            </a:extLst>
          </p:cNvPr>
          <p:cNvSpPr txBox="1">
            <a:spLocks/>
          </p:cNvSpPr>
          <p:nvPr/>
        </p:nvSpPr>
        <p:spPr>
          <a:xfrm>
            <a:off x="1369551" y="747069"/>
            <a:ext cx="680243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00" spc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HARC Workshop at PEARC19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563442" y="2449986"/>
            <a:ext cx="9405312" cy="3663999"/>
          </a:xfrm>
        </p:spPr>
        <p:txBody>
          <a:bodyPr>
            <a:normAutofit/>
          </a:bodyPr>
          <a:lstStyle/>
          <a:p>
            <a:r>
              <a:rPr lang="en-US" dirty="0"/>
              <a:t>Peer-to-Peer style format</a:t>
            </a:r>
          </a:p>
          <a:p>
            <a:r>
              <a:rPr lang="en-US" dirty="0"/>
              <a:t>13 presentations on relevant projects</a:t>
            </a:r>
          </a:p>
          <a:p>
            <a:r>
              <a:rPr lang="en-US" dirty="0"/>
              <a:t>9 peer-reviewed papers published in the ACM digital library with open access for </a:t>
            </a:r>
            <a:r>
              <a:rPr lang="en-US" dirty="0" smtClean="0"/>
              <a:t>all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Agenda</a:t>
            </a:r>
            <a:r>
              <a:rPr lang="en-US" dirty="0"/>
              <a:t>, Abstracts &amp; Presentations </a:t>
            </a:r>
            <a:r>
              <a:rPr lang="en-US" dirty="0" smtClean="0"/>
              <a:t>available online:</a:t>
            </a:r>
          </a:p>
          <a:p>
            <a:pPr marL="0" indent="0">
              <a:buNone/>
            </a:pPr>
            <a:r>
              <a:rPr lang="en-US" dirty="0" err="1" smtClean="0">
                <a:hlinkClick r:id="rId2"/>
              </a:rPr>
              <a:t>harc.iu.edu</a:t>
            </a:r>
            <a:r>
              <a:rPr lang="en-US" dirty="0" smtClean="0">
                <a:hlinkClick r:id="rId2"/>
              </a:rPr>
              <a:t>/workshops/pearc19-conference.html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2" name="Picture 11" descr="Screen Shot 2019-09-24 at 6.54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16" y="696594"/>
            <a:ext cx="4373184" cy="258790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2071195"/>
            <a:ext cx="1557310" cy="3632645"/>
            <a:chOff x="0" y="2716828"/>
            <a:chExt cx="1144722" cy="2987012"/>
          </a:xfrm>
        </p:grpSpPr>
        <p:pic>
          <p:nvPicPr>
            <p:cNvPr id="13" name="Picture 12" descr="Screen Shot 2019-09-24 at 7.02.16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16828"/>
              <a:ext cx="1130161" cy="766604"/>
            </a:xfrm>
            <a:prstGeom prst="rect">
              <a:avLst/>
            </a:prstGeom>
          </p:spPr>
        </p:pic>
        <p:pic>
          <p:nvPicPr>
            <p:cNvPr id="14" name="Picture 13" descr="Screen Shot 2019-09-24 at 7.04.45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83432"/>
              <a:ext cx="1135555" cy="766604"/>
            </a:xfrm>
            <a:prstGeom prst="rect">
              <a:avLst/>
            </a:prstGeom>
          </p:spPr>
        </p:pic>
        <p:pic>
          <p:nvPicPr>
            <p:cNvPr id="15" name="Picture 14" descr="Screen Shot 2019-09-24 at 7.06.31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" y="4250036"/>
              <a:ext cx="1137542" cy="766604"/>
            </a:xfrm>
            <a:prstGeom prst="rect">
              <a:avLst/>
            </a:prstGeom>
          </p:spPr>
        </p:pic>
        <p:pic>
          <p:nvPicPr>
            <p:cNvPr id="16" name="Picture 15" descr="Screen Shot 2019-09-24 at 7.07.32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" y="4931006"/>
              <a:ext cx="1132292" cy="772834"/>
            </a:xfrm>
            <a:prstGeom prst="rect">
              <a:avLst/>
            </a:prstGeom>
          </p:spPr>
        </p:pic>
      </p:grpSp>
      <p:pic>
        <p:nvPicPr>
          <p:cNvPr id="17" name="Picture 16" descr="PTI.imag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1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6907" y="1680716"/>
            <a:ext cx="10632594" cy="470367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3200" dirty="0"/>
              <a:t>ROI for use of the cloud, where premise-based CI exists, is still not financially competitive</a:t>
            </a:r>
          </a:p>
          <a:p>
            <a:pPr lvl="1">
              <a:spcAft>
                <a:spcPts val="600"/>
              </a:spcAft>
            </a:pPr>
            <a:r>
              <a:rPr lang="en-US" sz="2800" b="1" dirty="0">
                <a:solidFill>
                  <a:srgbClr val="660066"/>
                </a:solidFill>
              </a:rPr>
              <a:t>Especially true for ‘capacity’ use, less true for ‘capability’ </a:t>
            </a:r>
            <a:r>
              <a:rPr lang="en-US" sz="2800" b="1" dirty="0" smtClean="0">
                <a:solidFill>
                  <a:srgbClr val="660066"/>
                </a:solidFill>
              </a:rPr>
              <a:t>u</a:t>
            </a:r>
            <a:r>
              <a:rPr lang="en-US" sz="2800" b="1" dirty="0" smtClean="0">
                <a:solidFill>
                  <a:schemeClr val="tx2"/>
                </a:solidFill>
              </a:rPr>
              <a:t>se</a:t>
            </a:r>
            <a:endParaRPr lang="en-US" b="1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3200" dirty="0"/>
              <a:t>The burden of learning how to make use of cloud services makes it challenging, and none of the vendors are doing an acceptable job of marketing and supporting research use</a:t>
            </a:r>
          </a:p>
          <a:p>
            <a:pPr lvl="1">
              <a:spcAft>
                <a:spcPts val="600"/>
              </a:spcAft>
            </a:pPr>
            <a:r>
              <a:rPr lang="en-US" sz="2800" b="1" dirty="0">
                <a:solidFill>
                  <a:srgbClr val="660066"/>
                </a:solidFill>
              </a:rPr>
              <a:t>Lack of documentation and vendor support with pre-built tools</a:t>
            </a:r>
          </a:p>
          <a:p>
            <a:pPr lvl="1">
              <a:spcAft>
                <a:spcPts val="600"/>
              </a:spcAft>
            </a:pPr>
            <a:r>
              <a:rPr lang="en-US" sz="2800" b="1" dirty="0">
                <a:solidFill>
                  <a:srgbClr val="660066"/>
                </a:solidFill>
              </a:rPr>
              <a:t>Lack of focus on researchers </a:t>
            </a:r>
            <a:r>
              <a:rPr lang="mr-IN" sz="2800" b="1" dirty="0">
                <a:solidFill>
                  <a:srgbClr val="660066"/>
                </a:solidFill>
              </a:rPr>
              <a:t>–</a:t>
            </a:r>
            <a:r>
              <a:rPr lang="en-US" sz="2800" b="1" dirty="0">
                <a:solidFill>
                  <a:srgbClr val="660066"/>
                </a:solidFill>
              </a:rPr>
              <a:t> more vendor focus on </a:t>
            </a:r>
            <a:r>
              <a:rPr lang="en-US" sz="2800" b="1" dirty="0" smtClean="0">
                <a:solidFill>
                  <a:srgbClr val="660066"/>
                </a:solidFill>
              </a:rPr>
              <a:t>enterprise</a:t>
            </a:r>
            <a:endParaRPr lang="en-US" sz="2800" b="1" dirty="0">
              <a:solidFill>
                <a:srgbClr val="660066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idx="4294967295"/>
          </p:nvPr>
        </p:nvSpPr>
        <p:spPr>
          <a:xfrm>
            <a:off x="843025" y="625214"/>
            <a:ext cx="7238200" cy="6102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we’ve learned so far</a:t>
            </a:r>
          </a:p>
        </p:txBody>
      </p:sp>
      <p:pic>
        <p:nvPicPr>
          <p:cNvPr id="11" name="Picture 10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9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2229" y="1536798"/>
            <a:ext cx="10480616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AWS </a:t>
            </a:r>
            <a:r>
              <a:rPr lang="en-US" sz="3200" dirty="0"/>
              <a:t>has </a:t>
            </a:r>
            <a:r>
              <a:rPr lang="en-US" sz="3200" dirty="0" smtClean="0"/>
              <a:t>a substantial adoption-lead due to early entry into higher </a:t>
            </a:r>
            <a:r>
              <a:rPr lang="en-US" sz="3200" dirty="0" err="1" smtClean="0"/>
              <a:t>ed</a:t>
            </a:r>
            <a:r>
              <a:rPr lang="en-US" sz="3200" dirty="0" smtClean="0"/>
              <a:t> research; </a:t>
            </a:r>
            <a:r>
              <a:rPr lang="en-US" sz="3200" dirty="0"/>
              <a:t>Google seems to be </a:t>
            </a:r>
            <a:r>
              <a:rPr lang="en-US" sz="3200" dirty="0" smtClean="0"/>
              <a:t>aggressively </a:t>
            </a:r>
            <a:r>
              <a:rPr lang="en-US" sz="3200" dirty="0"/>
              <a:t>entering the market; Microsoft has a corporate interest but is really challenged </a:t>
            </a:r>
            <a:r>
              <a:rPr lang="en-US" sz="3200" dirty="0" smtClean="0"/>
              <a:t>in several ways that could inhibit success.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endParaRPr lang="en-US" sz="1600" dirty="0"/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b="1" i="1" dirty="0">
                <a:solidFill>
                  <a:srgbClr val="800000"/>
                </a:solidFill>
              </a:rPr>
              <a:t>The importance of people is even more critical when using the cloud, due to lack of available support resources</a:t>
            </a:r>
          </a:p>
          <a:p>
            <a:pPr marL="457200" indent="-457200">
              <a:spcAft>
                <a:spcPts val="600"/>
              </a:spcAft>
              <a:buFont typeface="Arial"/>
              <a:buChar char="•"/>
            </a:pPr>
            <a:endParaRPr lang="en-US" sz="3200" dirty="0"/>
          </a:p>
        </p:txBody>
      </p:sp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631351" y="474032"/>
            <a:ext cx="9624116" cy="958870"/>
          </a:xfrm>
        </p:spPr>
        <p:txBody>
          <a:bodyPr>
            <a:normAutofit/>
          </a:bodyPr>
          <a:lstStyle/>
          <a:p>
            <a:r>
              <a:rPr lang="en-US" b="1" dirty="0"/>
              <a:t>What we’ve learned so </a:t>
            </a:r>
            <a:r>
              <a:rPr lang="en-US" b="1" dirty="0" smtClean="0"/>
              <a:t>far </a:t>
            </a:r>
            <a:r>
              <a:rPr lang="mr-IN" b="1" dirty="0" smtClean="0"/>
              <a:t>…</a:t>
            </a:r>
            <a:r>
              <a:rPr lang="en-US" b="1" dirty="0" smtClean="0"/>
              <a:t> </a:t>
            </a:r>
            <a:r>
              <a:rPr lang="en-US" sz="4000" b="1" i="1" dirty="0" smtClean="0"/>
              <a:t>continued</a:t>
            </a:r>
            <a:endParaRPr lang="en-US" sz="4000" b="1" i="1" dirty="0"/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262" y="1476326"/>
            <a:ext cx="1048061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en-US" sz="3600" dirty="0" smtClean="0"/>
              <a:t>There is significant tension that exists in institutions that have large investments in premise-based </a:t>
            </a:r>
            <a:r>
              <a:rPr lang="en-US" sz="3600" dirty="0" err="1" smtClean="0"/>
              <a:t>cyberinfrastructure</a:t>
            </a:r>
            <a:r>
              <a:rPr lang="en-US" sz="3600" dirty="0" smtClean="0"/>
              <a:t> (HPC, Storage, etc.)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631351" y="474032"/>
            <a:ext cx="9624116" cy="958870"/>
          </a:xfrm>
        </p:spPr>
        <p:txBody>
          <a:bodyPr>
            <a:normAutofit/>
          </a:bodyPr>
          <a:lstStyle/>
          <a:p>
            <a:r>
              <a:rPr lang="en-US" b="1" dirty="0"/>
              <a:t>What we’ve learned so </a:t>
            </a:r>
            <a:r>
              <a:rPr lang="en-US" b="1" dirty="0" smtClean="0"/>
              <a:t>far </a:t>
            </a:r>
            <a:r>
              <a:rPr lang="mr-IN" b="1" dirty="0" smtClean="0"/>
              <a:t>…</a:t>
            </a:r>
            <a:r>
              <a:rPr lang="en-US" b="1" dirty="0" smtClean="0"/>
              <a:t> </a:t>
            </a:r>
            <a:r>
              <a:rPr lang="en-US" sz="4000" b="1" i="1" dirty="0" smtClean="0"/>
              <a:t>continued</a:t>
            </a:r>
            <a:endParaRPr lang="en-US" sz="4000" b="1" i="1" dirty="0"/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500" y="3356244"/>
            <a:ext cx="5239624" cy="34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21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en-US" sz="3600" dirty="0"/>
              <a:t>Self-preservation of ‘traditional resources’ </a:t>
            </a:r>
            <a:r>
              <a:rPr lang="en-US" sz="3600" dirty="0" smtClean="0"/>
              <a:t>from those who provide those resources (HAL9000?)</a:t>
            </a:r>
            <a:endParaRPr lang="en-US" sz="3600" dirty="0"/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en-US" sz="3600" dirty="0" smtClean="0"/>
              <a:t>Lack of </a:t>
            </a:r>
            <a:r>
              <a:rPr lang="en-US" sz="3600" dirty="0"/>
              <a:t>information on ROI makes it easier for premise-advocates to deflect cloud initiatives</a:t>
            </a:r>
          </a:p>
          <a:p>
            <a:pPr marL="571500" indent="-571500">
              <a:spcAft>
                <a:spcPts val="600"/>
              </a:spcAft>
              <a:buFont typeface="Arial"/>
              <a:buChar char="•"/>
            </a:pPr>
            <a:r>
              <a:rPr lang="en-US" sz="3600" dirty="0"/>
              <a:t>Vendor billing/accounting systems do not fit with acceptable approaches based upon premise, and thus discourage cloud </a:t>
            </a:r>
            <a:r>
              <a:rPr lang="en-US" sz="3600" dirty="0" smtClean="0"/>
              <a:t>migration</a:t>
            </a:r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mr-IN" b="1" dirty="0" smtClean="0"/>
              <a:t>…</a:t>
            </a:r>
            <a:r>
              <a:rPr lang="en-US" b="1" dirty="0" smtClean="0"/>
              <a:t> Significant </a:t>
            </a:r>
            <a:r>
              <a:rPr lang="en-US" b="1" dirty="0"/>
              <a:t>tension that </a:t>
            </a:r>
            <a:r>
              <a:rPr lang="en-US" b="1" dirty="0" smtClean="0"/>
              <a:t>exist </a:t>
            </a:r>
            <a:endParaRPr lang="en-US" b="1" dirty="0"/>
          </a:p>
        </p:txBody>
      </p:sp>
      <p:pic>
        <p:nvPicPr>
          <p:cNvPr id="5" name="Picture 4" descr="PTI.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4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3425" y="1703098"/>
            <a:ext cx="9985176" cy="441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A Leveraged Support Model in the community to advance the use of cloud services in support of research</a:t>
            </a:r>
          </a:p>
          <a:p>
            <a:pPr marL="914400" lvl="1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>
                <a:solidFill>
                  <a:srgbClr val="660066"/>
                </a:solidFill>
              </a:rPr>
              <a:t>Role of the Cloud Vendors Defined</a:t>
            </a:r>
          </a:p>
          <a:p>
            <a:pPr marL="914400" lvl="1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>
                <a:solidFill>
                  <a:srgbClr val="660066"/>
                </a:solidFill>
              </a:rPr>
              <a:t>Role of Community Resources</a:t>
            </a:r>
          </a:p>
          <a:p>
            <a:pPr marL="1371600" lvl="2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/>
              <a:t>Tools, information, forums for exchange of ideas</a:t>
            </a:r>
          </a:p>
          <a:p>
            <a:pPr marL="914400" lvl="1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>
                <a:solidFill>
                  <a:srgbClr val="660066"/>
                </a:solidFill>
              </a:rPr>
              <a:t>Role of campus-based cloud research support engineers (CRSEs)</a:t>
            </a:r>
          </a:p>
          <a:p>
            <a:pPr marL="1371600" lvl="2" indent="-457200">
              <a:spcAft>
                <a:spcPts val="600"/>
              </a:spcAft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Awareness of researchers of cloud capabilities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1357088" y="610096"/>
            <a:ext cx="9624116" cy="958870"/>
          </a:xfrm>
        </p:spPr>
        <p:txBody>
          <a:bodyPr>
            <a:normAutofit/>
          </a:bodyPr>
          <a:lstStyle/>
          <a:p>
            <a:r>
              <a:rPr lang="en-US" dirty="0" smtClean="0"/>
              <a:t>What we’re thinking is needed</a:t>
            </a:r>
            <a:endParaRPr lang="en-US" sz="4000" i="1" dirty="0"/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5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44638" y="1413084"/>
            <a:ext cx="10545442" cy="45265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b="1" dirty="0" smtClean="0"/>
              <a:t>Increase </a:t>
            </a:r>
            <a:r>
              <a:rPr lang="en-US" sz="2600" b="1" dirty="0"/>
              <a:t>Awareness </a:t>
            </a:r>
            <a:r>
              <a:rPr lang="en-US" sz="2600" dirty="0"/>
              <a:t>by further building the community and continuing support for further publication and presentation of activities in the community</a:t>
            </a:r>
          </a:p>
          <a:p>
            <a:pPr marL="0" indent="0">
              <a:buNone/>
            </a:pPr>
            <a:r>
              <a:rPr lang="en-US" sz="2600" b="1" dirty="0" smtClean="0"/>
              <a:t>Support </a:t>
            </a:r>
            <a:r>
              <a:rPr lang="en-US" sz="2600" b="1" dirty="0"/>
              <a:t>further research endeavors </a:t>
            </a:r>
            <a:r>
              <a:rPr lang="en-US" sz="2600" dirty="0"/>
              <a:t>under a project-based solicitation format and advance experiences with cloud CI</a:t>
            </a:r>
          </a:p>
          <a:p>
            <a:pPr marL="0" indent="0">
              <a:buNone/>
            </a:pPr>
            <a:r>
              <a:rPr lang="en-US" sz="2600" b="1" dirty="0"/>
              <a:t>Support the development of an engaged community </a:t>
            </a:r>
            <a:r>
              <a:rPr lang="en-US" sz="2600" dirty="0"/>
              <a:t>sharing experiences and detailed use-case information that will increase broader technical understanding</a:t>
            </a:r>
          </a:p>
          <a:p>
            <a:pPr marL="0" indent="0">
              <a:buNone/>
            </a:pPr>
            <a:r>
              <a:rPr lang="en-US" sz="2600" b="1" dirty="0" smtClean="0"/>
              <a:t>Provide </a:t>
            </a:r>
            <a:r>
              <a:rPr lang="en-US" sz="2600" b="1" dirty="0"/>
              <a:t>feedback to vendors </a:t>
            </a:r>
            <a:r>
              <a:rPr lang="en-US" sz="2600" dirty="0"/>
              <a:t>on the challenges faced by researchers attempting to make use of the cloud to replace or enhance premise-based or other available CI resources.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1220144" y="448220"/>
            <a:ext cx="6802438" cy="857250"/>
          </a:xfrm>
        </p:spPr>
        <p:txBody>
          <a:bodyPr/>
          <a:lstStyle/>
          <a:p>
            <a:r>
              <a:rPr lang="en-US" b="1" dirty="0" smtClean="0"/>
              <a:t>HARC - Phase 2 Goals</a:t>
            </a:r>
            <a:endParaRPr lang="en-US" b="1" dirty="0"/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1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 smtClean="0"/>
              <a:t>Fundamental Premise of Users of Technology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40" y="1342237"/>
            <a:ext cx="8128000" cy="457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2001" y="5840041"/>
            <a:ext cx="8227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accent2">
                    <a:lumMod val="75000"/>
                  </a:schemeClr>
                </a:solidFill>
                <a:latin typeface="Stencil"/>
                <a:cs typeface="Stencil"/>
              </a:rPr>
              <a:t>Hey man </a:t>
            </a:r>
            <a:r>
              <a:rPr lang="mr-IN" sz="2000" b="1" i="1" dirty="0" smtClean="0">
                <a:solidFill>
                  <a:schemeClr val="accent2">
                    <a:lumMod val="75000"/>
                  </a:schemeClr>
                </a:solidFill>
                <a:latin typeface="Stencil"/>
                <a:cs typeface="Stencil"/>
              </a:rPr>
              <a:t>…</a:t>
            </a:r>
            <a:r>
              <a:rPr lang="en-US" sz="2000" b="1" i="1" dirty="0" smtClean="0">
                <a:solidFill>
                  <a:schemeClr val="accent2">
                    <a:lumMod val="75000"/>
                  </a:schemeClr>
                </a:solidFill>
                <a:latin typeface="Stencil"/>
                <a:cs typeface="Stencil"/>
              </a:rPr>
              <a:t> I just ride ‘</a:t>
            </a:r>
            <a:r>
              <a:rPr lang="en-US" sz="2000" b="1" i="1" dirty="0" err="1" smtClean="0">
                <a:solidFill>
                  <a:schemeClr val="accent2">
                    <a:lumMod val="75000"/>
                  </a:schemeClr>
                </a:solidFill>
                <a:latin typeface="Stencil"/>
                <a:cs typeface="Stencil"/>
              </a:rPr>
              <a:t>em</a:t>
            </a:r>
            <a:r>
              <a:rPr lang="en-US" sz="2000" b="1" i="1" dirty="0" smtClean="0">
                <a:solidFill>
                  <a:schemeClr val="accent2">
                    <a:lumMod val="75000"/>
                  </a:schemeClr>
                </a:solidFill>
                <a:latin typeface="Stencil"/>
                <a:cs typeface="Stencil"/>
              </a:rPr>
              <a:t>.  I don’t know what makes ‘</a:t>
            </a:r>
            <a:r>
              <a:rPr lang="en-US" sz="2000" b="1" i="1" dirty="0" err="1" smtClean="0">
                <a:solidFill>
                  <a:schemeClr val="accent2">
                    <a:lumMod val="75000"/>
                  </a:schemeClr>
                </a:solidFill>
                <a:latin typeface="Stencil"/>
                <a:cs typeface="Stencil"/>
              </a:rPr>
              <a:t>em</a:t>
            </a:r>
            <a:r>
              <a:rPr lang="en-US" sz="2000" b="1" i="1" dirty="0" smtClean="0">
                <a:solidFill>
                  <a:schemeClr val="accent2">
                    <a:lumMod val="75000"/>
                  </a:schemeClr>
                </a:solidFill>
                <a:latin typeface="Stencil"/>
                <a:cs typeface="Stencil"/>
              </a:rPr>
              <a:t> go.</a:t>
            </a:r>
            <a:endParaRPr lang="en-US" sz="2000" b="1" i="1" dirty="0">
              <a:solidFill>
                <a:schemeClr val="accent2">
                  <a:lumMod val="75000"/>
                </a:schemeClr>
              </a:solidFill>
              <a:latin typeface="Stencil"/>
              <a:cs typeface="Stencil"/>
            </a:endParaRPr>
          </a:p>
        </p:txBody>
      </p:sp>
      <p:pic>
        <p:nvPicPr>
          <p:cNvPr id="11" name="Picture 10" descr="PTI.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5990214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8469" cy="1325563"/>
          </a:xfrm>
        </p:spPr>
        <p:txBody>
          <a:bodyPr/>
          <a:lstStyle/>
          <a:p>
            <a:r>
              <a:rPr lang="en-US" b="1" dirty="0" smtClean="0"/>
              <a:t>CRSE2 </a:t>
            </a:r>
            <a:r>
              <a:rPr lang="mr-IN" b="1" dirty="0" smtClean="0"/>
              <a:t>–</a:t>
            </a:r>
            <a:r>
              <a:rPr lang="en-US" b="1" dirty="0" smtClean="0"/>
              <a:t> Second round of research investments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45" y="1825625"/>
            <a:ext cx="11233800" cy="4351338"/>
          </a:xfrm>
        </p:spPr>
        <p:txBody>
          <a:bodyPr>
            <a:noAutofit/>
          </a:bodyPr>
          <a:lstStyle/>
          <a:p>
            <a:r>
              <a:rPr lang="en-US" sz="3200" dirty="0" smtClean="0"/>
              <a:t>Influenced by Internet2/NSF </a:t>
            </a:r>
            <a:r>
              <a:rPr lang="en-US" sz="3200" dirty="0" err="1" smtClean="0"/>
              <a:t>eCAS</a:t>
            </a:r>
            <a:r>
              <a:rPr lang="en-US" sz="3200" dirty="0" smtClean="0"/>
              <a:t> approach </a:t>
            </a:r>
            <a:r>
              <a:rPr lang="mr-IN" sz="3200" dirty="0" smtClean="0"/>
              <a:t>–</a:t>
            </a:r>
            <a:r>
              <a:rPr lang="en-US" sz="3200" dirty="0" smtClean="0"/>
              <a:t> larger investments, longer timeframes, interesting projects </a:t>
            </a:r>
          </a:p>
          <a:p>
            <a:r>
              <a:rPr lang="en-US" sz="3200" dirty="0" smtClean="0"/>
              <a:t>Call for Proposals January 2020, Awards made May 2020</a:t>
            </a:r>
          </a:p>
          <a:p>
            <a:pPr lvl="1"/>
            <a:r>
              <a:rPr lang="en-US" sz="2800" dirty="0" smtClean="0"/>
              <a:t>Arizona State University (Doug </a:t>
            </a:r>
            <a:r>
              <a:rPr lang="en-US" sz="2800" dirty="0" err="1" smtClean="0"/>
              <a:t>Jennewein</a:t>
            </a:r>
            <a:r>
              <a:rPr lang="en-US" sz="2800" dirty="0" smtClean="0"/>
              <a:t> PI, </a:t>
            </a:r>
            <a:r>
              <a:rPr lang="en-US" sz="2800" b="1" dirty="0" smtClean="0"/>
              <a:t>Chris Kurtz </a:t>
            </a:r>
            <a:r>
              <a:rPr lang="en-US" sz="2800" dirty="0" smtClean="0"/>
              <a:t>CRSE)</a:t>
            </a:r>
          </a:p>
          <a:p>
            <a:pPr lvl="1"/>
            <a:r>
              <a:rPr lang="en-US" sz="2800" dirty="0" smtClean="0"/>
              <a:t>Georgia State University (Daniel </a:t>
            </a:r>
            <a:r>
              <a:rPr lang="en-US" sz="2800" dirty="0" err="1" smtClean="0"/>
              <a:t>Takabi</a:t>
            </a:r>
            <a:r>
              <a:rPr lang="en-US" sz="2800" dirty="0" smtClean="0"/>
              <a:t> PI, </a:t>
            </a:r>
            <a:r>
              <a:rPr lang="en-US" sz="2800" b="1" dirty="0" smtClean="0"/>
              <a:t>Robert </a:t>
            </a:r>
            <a:r>
              <a:rPr lang="en-US" sz="2800" b="1" dirty="0" err="1" smtClean="0"/>
              <a:t>Podschwadt</a:t>
            </a:r>
            <a:r>
              <a:rPr lang="en-US" sz="2800" b="1" dirty="0" smtClean="0"/>
              <a:t> </a:t>
            </a:r>
            <a:r>
              <a:rPr lang="en-US" sz="2800" dirty="0" smtClean="0"/>
              <a:t>CRSE)</a:t>
            </a:r>
          </a:p>
          <a:p>
            <a:pPr lvl="1"/>
            <a:r>
              <a:rPr lang="en-US" sz="2800" dirty="0" smtClean="0"/>
              <a:t>University of Notre Dame (Scott Hampton PI, </a:t>
            </a:r>
            <a:r>
              <a:rPr lang="en-US" sz="2800" b="1" dirty="0" smtClean="0"/>
              <a:t>Matt </a:t>
            </a:r>
            <a:r>
              <a:rPr lang="en-US" sz="2800" b="1" dirty="0" err="1" smtClean="0"/>
              <a:t>VanderWerf</a:t>
            </a:r>
            <a:r>
              <a:rPr lang="en-US" sz="2800" b="1" dirty="0" smtClean="0"/>
              <a:t> </a:t>
            </a:r>
            <a:r>
              <a:rPr lang="en-US" sz="2800" dirty="0" smtClean="0"/>
              <a:t>CRSE)</a:t>
            </a:r>
          </a:p>
          <a:p>
            <a:pPr lvl="1"/>
            <a:r>
              <a:rPr lang="en-US" sz="2800" dirty="0" smtClean="0"/>
              <a:t>University of Pittsburg, Pittsburg Supercomputing Center (</a:t>
            </a:r>
            <a:r>
              <a:rPr lang="en-US" sz="2800" b="1" dirty="0" smtClean="0"/>
              <a:t>Kim Wong </a:t>
            </a:r>
            <a:r>
              <a:rPr lang="en-US" sz="2800" dirty="0" smtClean="0"/>
              <a:t>PI/CRSE)</a:t>
            </a:r>
          </a:p>
          <a:p>
            <a:r>
              <a:rPr lang="en-US" sz="3200" dirty="0" smtClean="0"/>
              <a:t>~$180K in funding to these four awardees</a:t>
            </a:r>
          </a:p>
        </p:txBody>
      </p:sp>
      <p:pic>
        <p:nvPicPr>
          <p:cNvPr id="4" name="Picture 3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‘pro quo’ for our ‘quid’ of funding a </a:t>
            </a:r>
            <a:r>
              <a:rPr lang="en-US" b="1" dirty="0" smtClean="0"/>
              <a:t>CRSE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1687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3600" dirty="0"/>
              <a:t>Publish </a:t>
            </a:r>
            <a:r>
              <a:rPr lang="en-US" sz="3600" dirty="0" smtClean="0"/>
              <a:t>in the academic record on </a:t>
            </a:r>
            <a:r>
              <a:rPr lang="en-US" sz="3600" dirty="0"/>
              <a:t>the importance of people supporting moving CI-research to the </a:t>
            </a:r>
            <a:r>
              <a:rPr lang="en-US" sz="3600" dirty="0" smtClean="0"/>
              <a:t>cloud</a:t>
            </a:r>
          </a:p>
          <a:p>
            <a:pPr marL="228600" lvl="1">
              <a:spcBef>
                <a:spcPts val="1000"/>
              </a:spcBef>
            </a:pPr>
            <a:r>
              <a:rPr lang="en-US" sz="3600" dirty="0" smtClean="0"/>
              <a:t>Engage more broadly in the community of research support personnel, via outreach in peer groups, conferences, workshops, etc.</a:t>
            </a:r>
          </a:p>
          <a:p>
            <a:pPr marL="228600" lvl="1">
              <a:spcBef>
                <a:spcPts val="1000"/>
              </a:spcBef>
            </a:pPr>
            <a:r>
              <a:rPr lang="en-US" sz="3600" dirty="0" smtClean="0"/>
              <a:t>Contribute to the HARC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repositories, in particular tools that can be used by others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4" name="Picture 3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7442" y="1564386"/>
            <a:ext cx="10908434" cy="4556721"/>
          </a:xfrm>
        </p:spPr>
        <p:txBody>
          <a:bodyPr>
            <a:noAutofit/>
          </a:bodyPr>
          <a:lstStyle/>
          <a:p>
            <a:r>
              <a:rPr lang="en-US" sz="2400" dirty="0"/>
              <a:t>Project related materials (papers and presentations), personnel, and workshops will be communicated via the project website:</a:t>
            </a:r>
          </a:p>
          <a:p>
            <a:pPr lvl="1"/>
            <a:r>
              <a:rPr lang="en-US" dirty="0">
                <a:hlinkClick r:id="rId2"/>
              </a:rPr>
              <a:t>https://harc.iu.edu</a:t>
            </a:r>
            <a:endParaRPr lang="en-US" dirty="0"/>
          </a:p>
          <a:p>
            <a:endParaRPr lang="en-US" sz="1800" dirty="0" smtClean="0"/>
          </a:p>
          <a:p>
            <a:r>
              <a:rPr lang="en-US" sz="2400" dirty="0" smtClean="0"/>
              <a:t>A </a:t>
            </a:r>
            <a:r>
              <a:rPr lang="en-US" sz="2400" dirty="0"/>
              <a:t>GitHub Repo will be established (by mid-October) to share papers, presentations, use-cases, pre-built tools, and other community-supplied experiences and discussion. This will be an ecumenical resource for information supporting research in the cloud – all clouds:</a:t>
            </a:r>
          </a:p>
          <a:p>
            <a:pPr lvl="1"/>
            <a:r>
              <a:rPr lang="en-US" dirty="0">
                <a:solidFill>
                  <a:srgbClr val="000000"/>
                </a:solidFill>
                <a:hlinkClick r:id="rId3"/>
              </a:rPr>
              <a:t>https://github.com/HARC-PTI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endParaRPr lang="en-US" sz="1800" dirty="0" smtClean="0"/>
          </a:p>
          <a:p>
            <a:r>
              <a:rPr lang="en-US" sz="2400" dirty="0" smtClean="0"/>
              <a:t>For </a:t>
            </a:r>
            <a:r>
              <a:rPr lang="en-US" sz="2400" dirty="0"/>
              <a:t>more information contact the HARC project leader for PTI, Brian </a:t>
            </a:r>
            <a:r>
              <a:rPr lang="en-US" sz="2400" dirty="0" smtClean="0"/>
              <a:t>D. Voss </a:t>
            </a:r>
            <a:r>
              <a:rPr lang="en-US" sz="2400" dirty="0">
                <a:hlinkClick r:id="rId4"/>
              </a:rPr>
              <a:t>bvoss@</a:t>
            </a:r>
            <a:r>
              <a:rPr lang="en-US" sz="2400" dirty="0" smtClean="0">
                <a:hlinkClick r:id="rId4"/>
              </a:rPr>
              <a:t>iu.edu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 idx="4294967295"/>
          </p:nvPr>
        </p:nvSpPr>
        <p:spPr>
          <a:xfrm>
            <a:off x="1157850" y="659904"/>
            <a:ext cx="10682396" cy="857250"/>
          </a:xfrm>
        </p:spPr>
        <p:txBody>
          <a:bodyPr>
            <a:normAutofit/>
          </a:bodyPr>
          <a:lstStyle/>
          <a:p>
            <a:r>
              <a:rPr lang="en-US" dirty="0"/>
              <a:t>For more </a:t>
            </a:r>
            <a:r>
              <a:rPr lang="en-US" dirty="0" smtClean="0"/>
              <a:t>information about HARC</a:t>
            </a:r>
            <a:endParaRPr lang="en-US" dirty="0"/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 Questions to Institutional Leaders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461" y="186916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u"/>
            </a:pPr>
            <a:r>
              <a:rPr lang="en-US" dirty="0" smtClean="0"/>
              <a:t>What is your institution’s view of the importance of IT?</a:t>
            </a:r>
          </a:p>
          <a:p>
            <a:pPr lvl="1">
              <a:buFont typeface="Wingdings" charset="2"/>
              <a:buChar char="u"/>
            </a:pPr>
            <a:r>
              <a:rPr lang="en-US" dirty="0" smtClean="0"/>
              <a:t>Does your investment and executive </a:t>
            </a:r>
            <a:r>
              <a:rPr lang="en-US" dirty="0"/>
              <a:t>e</a:t>
            </a:r>
            <a:r>
              <a:rPr lang="en-US" dirty="0" smtClean="0"/>
              <a:t>ngagement support that view?</a:t>
            </a:r>
          </a:p>
          <a:p>
            <a:pPr>
              <a:buFont typeface="Wingdings" charset="2"/>
              <a:buChar char="u"/>
            </a:pPr>
            <a:endParaRPr lang="en-US" dirty="0"/>
          </a:p>
          <a:p>
            <a:pPr>
              <a:buFont typeface="Wingdings" charset="2"/>
              <a:buChar char="u"/>
            </a:pPr>
            <a:r>
              <a:rPr lang="en-US" dirty="0" smtClean="0"/>
              <a:t>What are your goals for advancing research?</a:t>
            </a:r>
          </a:p>
          <a:p>
            <a:pPr lvl="1">
              <a:buFont typeface="Wingdings" charset="2"/>
              <a:buChar char="u"/>
            </a:pPr>
            <a:r>
              <a:rPr lang="en-US" dirty="0" smtClean="0"/>
              <a:t>How does technology (</a:t>
            </a:r>
            <a:r>
              <a:rPr lang="en-US" dirty="0" err="1" smtClean="0"/>
              <a:t>cyberinfrastructure</a:t>
            </a:r>
            <a:r>
              <a:rPr lang="en-US" dirty="0" smtClean="0"/>
              <a:t>) support those goals??</a:t>
            </a:r>
          </a:p>
          <a:p>
            <a:pPr>
              <a:buFont typeface="Wingdings" charset="2"/>
              <a:buChar char="u"/>
            </a:pPr>
            <a:endParaRPr lang="en-US" dirty="0"/>
          </a:p>
          <a:p>
            <a:pPr>
              <a:buFont typeface="Wingdings" charset="2"/>
              <a:buChar char="u"/>
            </a:pPr>
            <a:r>
              <a:rPr lang="en-US" dirty="0" smtClean="0"/>
              <a:t>Do you have a research strategy that is technology enhanced?  Are you looking for local resources, collaborative efforts?  Does the cloud play into your thinking?</a:t>
            </a:r>
          </a:p>
          <a:p>
            <a:pPr>
              <a:buFont typeface="Wingdings" charset="2"/>
              <a:buChar char="u"/>
            </a:pPr>
            <a:endParaRPr lang="en-US" dirty="0"/>
          </a:p>
          <a:p>
            <a:pPr>
              <a:buFont typeface="Wingdings" charset="2"/>
              <a:buChar char="u"/>
            </a:pPr>
            <a:r>
              <a:rPr lang="en-US" dirty="0" smtClean="0"/>
              <a:t>Do you grasp the importance of people in supporting research using technology?</a:t>
            </a:r>
          </a:p>
        </p:txBody>
      </p:sp>
    </p:spTree>
    <p:extLst>
      <p:ext uri="{BB962C8B-B14F-4D97-AF65-F5344CB8AC3E}">
        <p14:creationId xmlns:p14="http://schemas.microsoft.com/office/powerpoint/2010/main" val="422555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095B84CA-3CD8-7448-B7C1-FF53A6171F7C}"/>
              </a:ext>
            </a:extLst>
          </p:cNvPr>
          <p:cNvSpPr txBox="1"/>
          <p:nvPr/>
        </p:nvSpPr>
        <p:spPr>
          <a:xfrm>
            <a:off x="691881" y="2958957"/>
            <a:ext cx="11031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800" b="1" dirty="0" smtClean="0">
                <a:solidFill>
                  <a:srgbClr val="8661C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Questions? Comments? Discussion?</a:t>
            </a:r>
            <a:endParaRPr lang="es-AR" sz="4800" b="1" dirty="0">
              <a:solidFill>
                <a:srgbClr val="8661C6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0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ARC20 Workshop Agenda.ve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5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27930" y="30932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The origins of HARC </a:t>
            </a:r>
            <a:r>
              <a:rPr lang="mr-IN" b="1" dirty="0" smtClean="0"/>
              <a:t>–</a:t>
            </a:r>
            <a:r>
              <a:rPr lang="en-US" b="1" dirty="0" smtClean="0"/>
              <a:t> Humans in the IT Loop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69850" y="1650009"/>
            <a:ext cx="10972800" cy="45259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beginning, computing </a:t>
            </a:r>
            <a:r>
              <a:rPr lang="en-US" sz="3200" i="1" u="sng" dirty="0" smtClean="0"/>
              <a:t>and</a:t>
            </a:r>
            <a:r>
              <a:rPr lang="en-US" sz="3200" dirty="0" smtClean="0"/>
              <a:t> support was centralized</a:t>
            </a:r>
          </a:p>
          <a:p>
            <a:r>
              <a:rPr lang="en-US" sz="3200" dirty="0" smtClean="0"/>
              <a:t>Evolution of the technology of computing/IT drove change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Distributed ‘mini-computers’ in the late 70s and early 1980s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Personal computers in the late 80s and 90s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Advent/Advance of parallel/cluster computers in the 90s </a:t>
            </a:r>
          </a:p>
          <a:p>
            <a:r>
              <a:rPr lang="en-US" sz="3200" dirty="0" smtClean="0"/>
              <a:t>Role of central IT also played a part in the development of decentralized/distributed support for computing/IT </a:t>
            </a:r>
          </a:p>
          <a:p>
            <a:pPr lvl="1"/>
            <a:r>
              <a:rPr lang="en-US" sz="2800" i="1" dirty="0" smtClean="0">
                <a:solidFill>
                  <a:srgbClr val="660066"/>
                </a:solidFill>
              </a:rPr>
              <a:t>(Not usually by design or in the best ways </a:t>
            </a:r>
            <a:r>
              <a:rPr lang="mr-IN" sz="2800" i="1" dirty="0" smtClean="0">
                <a:solidFill>
                  <a:srgbClr val="660066"/>
                </a:solidFill>
              </a:rPr>
              <a:t>…</a:t>
            </a:r>
            <a:r>
              <a:rPr lang="en-US" sz="2800" i="1" dirty="0" smtClean="0">
                <a:solidFill>
                  <a:srgbClr val="660066"/>
                </a:solidFill>
              </a:rPr>
              <a:t>)</a:t>
            </a:r>
            <a:endParaRPr lang="en-US" sz="2800" i="1" dirty="0">
              <a:solidFill>
                <a:srgbClr val="660066"/>
              </a:solidFill>
            </a:endParaRPr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5990214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31300" y="274638"/>
            <a:ext cx="10471223" cy="1143000"/>
          </a:xfrm>
        </p:spPr>
        <p:txBody>
          <a:bodyPr/>
          <a:lstStyle/>
          <a:p>
            <a:r>
              <a:rPr lang="en-US" b="1" dirty="0" smtClean="0"/>
              <a:t>The Rise of Local/Distributed Support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83540" y="1600201"/>
            <a:ext cx="10471223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Distributed systems still required support</a:t>
            </a:r>
          </a:p>
          <a:p>
            <a:r>
              <a:rPr lang="en-US" dirty="0" smtClean="0"/>
              <a:t>Best support is that which comes when you yell for it</a:t>
            </a:r>
          </a:p>
          <a:p>
            <a:r>
              <a:rPr lang="en-US" dirty="0" smtClean="0"/>
              <a:t>A model emerged </a:t>
            </a:r>
            <a:r>
              <a:rPr lang="mr-IN" dirty="0" smtClean="0"/>
              <a:t>–</a:t>
            </a:r>
            <a:r>
              <a:rPr lang="en-US" dirty="0" smtClean="0"/>
              <a:t> often organically (feral) 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The role of the user (be generally knowledgeable)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The role of local support (technical, but part of the local culture)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The role of central IT</a:t>
            </a:r>
          </a:p>
          <a:p>
            <a:pPr lvl="2"/>
            <a:r>
              <a:rPr lang="en-US" sz="2400" dirty="0" smtClean="0"/>
              <a:t>Give users training and tools (online knowledgebase, </a:t>
            </a:r>
            <a:r>
              <a:rPr lang="en-US" sz="2400" dirty="0" err="1" smtClean="0"/>
              <a:t>HelpDesk</a:t>
            </a:r>
            <a:r>
              <a:rPr lang="en-US" sz="2400" dirty="0" smtClean="0"/>
              <a:t>, etc.)</a:t>
            </a:r>
          </a:p>
          <a:p>
            <a:pPr lvl="2"/>
            <a:r>
              <a:rPr lang="en-US" sz="2400" dirty="0" smtClean="0"/>
              <a:t>Support Local Support Providers (training, tier-2 tech, build community</a:t>
            </a:r>
          </a:p>
          <a:p>
            <a:pPr lvl="2"/>
            <a:r>
              <a:rPr lang="en-US" sz="2400" dirty="0" smtClean="0"/>
              <a:t>Provide deep support in some areas (e.g., </a:t>
            </a:r>
            <a:r>
              <a:rPr lang="en-US" sz="2400" dirty="0" err="1" smtClean="0"/>
              <a:t>cyberinfrastructure</a:t>
            </a:r>
            <a:r>
              <a:rPr lang="en-US" sz="2400" dirty="0" smtClean="0"/>
              <a:t>)</a:t>
            </a:r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5990214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58661" y="361802"/>
            <a:ext cx="11196439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Humans in the (Research/</a:t>
            </a:r>
            <a:r>
              <a:rPr lang="en-US" b="1" dirty="0" err="1" smtClean="0"/>
              <a:t>Cyberinfrastructure</a:t>
            </a:r>
            <a:r>
              <a:rPr lang="en-US" b="1" dirty="0" smtClean="0"/>
              <a:t>) Loop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66637" y="1626892"/>
            <a:ext cx="9612134" cy="4525963"/>
          </a:xfrm>
        </p:spPr>
        <p:txBody>
          <a:bodyPr/>
          <a:lstStyle/>
          <a:p>
            <a:r>
              <a:rPr lang="en-US" sz="3200" dirty="0" smtClean="0"/>
              <a:t>Research use of computing/CI has had its own history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National Centers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‘Closet Clusters’</a:t>
            </a:r>
          </a:p>
          <a:p>
            <a:pPr lvl="1"/>
            <a:r>
              <a:rPr lang="en-US" sz="2800" dirty="0">
                <a:solidFill>
                  <a:srgbClr val="660066"/>
                </a:solidFill>
              </a:rPr>
              <a:t>Campus Centralized ‘supercomputers</a:t>
            </a:r>
            <a:r>
              <a:rPr lang="en-US" sz="2800" dirty="0" smtClean="0">
                <a:solidFill>
                  <a:srgbClr val="660066"/>
                </a:solidFill>
              </a:rPr>
              <a:t>’</a:t>
            </a:r>
          </a:p>
          <a:p>
            <a:pPr lvl="1"/>
            <a:endParaRPr lang="en-US" sz="2800" dirty="0" smtClean="0">
              <a:solidFill>
                <a:srgbClr val="660066"/>
              </a:solidFill>
            </a:endParaRPr>
          </a:p>
          <a:p>
            <a:r>
              <a:rPr lang="en-US" sz="3200" dirty="0" smtClean="0"/>
              <a:t>People in roles supporting CI use in research vary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Central IT system and application-area experts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Grad students, Post Docs, local staff</a:t>
            </a:r>
          </a:p>
          <a:p>
            <a:pPr lvl="1"/>
            <a:r>
              <a:rPr lang="en-US" sz="2800" dirty="0" smtClean="0">
                <a:solidFill>
                  <a:srgbClr val="660066"/>
                </a:solidFill>
              </a:rPr>
              <a:t>Technically interested and astute faculty/researchers</a:t>
            </a:r>
            <a:endParaRPr lang="en-US" sz="2800" dirty="0">
              <a:solidFill>
                <a:srgbClr val="660066"/>
              </a:solidFill>
            </a:endParaRPr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5990214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07200" y="361802"/>
            <a:ext cx="10972800" cy="1143000"/>
          </a:xfrm>
        </p:spPr>
        <p:txBody>
          <a:bodyPr/>
          <a:lstStyle/>
          <a:p>
            <a:r>
              <a:rPr lang="en-US" b="1" dirty="0" smtClean="0"/>
              <a:t>The Premise of the importance of People</a:t>
            </a:r>
            <a:endParaRPr lang="en-US" b="1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83825" y="1799434"/>
            <a:ext cx="11696175" cy="4077962"/>
          </a:xfrm>
        </p:spPr>
        <p:txBody>
          <a:bodyPr>
            <a:normAutofit/>
          </a:bodyPr>
          <a:lstStyle/>
          <a:p>
            <a:r>
              <a:rPr lang="en-US" dirty="0" smtClean="0"/>
              <a:t>The most effective use of technology comes when those who use it are capable of fully understanding its use and application to their challenges</a:t>
            </a:r>
          </a:p>
          <a:p>
            <a:pPr marL="0" indent="0" algn="ctr">
              <a:buNone/>
            </a:pPr>
            <a:r>
              <a:rPr lang="en-US" b="1" i="1" dirty="0" smtClean="0">
                <a:solidFill>
                  <a:srgbClr val="953735"/>
                </a:solidFill>
              </a:rPr>
              <a:t>OR </a:t>
            </a:r>
            <a:r>
              <a:rPr lang="mr-IN" b="1" i="1" dirty="0" smtClean="0">
                <a:solidFill>
                  <a:srgbClr val="953735"/>
                </a:solidFill>
              </a:rPr>
              <a:t>…</a:t>
            </a:r>
            <a:endParaRPr lang="en-US" b="1" i="1" dirty="0" smtClean="0">
              <a:solidFill>
                <a:srgbClr val="953735"/>
              </a:solidFill>
            </a:endParaRPr>
          </a:p>
          <a:p>
            <a:r>
              <a:rPr lang="en-US" b="1" dirty="0" smtClean="0">
                <a:solidFill>
                  <a:srgbClr val="660066"/>
                </a:solidFill>
              </a:rPr>
              <a:t>Those who use it are supported by people who are capable of fully understanding its use and the application to the challenges faced in given disciplines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</a:t>
            </a:r>
            <a:r>
              <a:rPr lang="en-US" sz="3200" b="1" i="1" dirty="0" smtClean="0">
                <a:solidFill>
                  <a:srgbClr val="953735"/>
                </a:solidFill>
              </a:rPr>
              <a:t>This latter situation is the focus of the HARC project </a:t>
            </a:r>
            <a:endParaRPr lang="en-US" b="1" i="1" dirty="0">
              <a:solidFill>
                <a:srgbClr val="953735"/>
              </a:solidFill>
            </a:endParaRPr>
          </a:p>
        </p:txBody>
      </p:sp>
      <p:pic>
        <p:nvPicPr>
          <p:cNvPr id="12" name="Picture 11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5990214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1423" y="368922"/>
            <a:ext cx="10972800" cy="1143000"/>
          </a:xfrm>
        </p:spPr>
        <p:txBody>
          <a:bodyPr/>
          <a:lstStyle/>
          <a:p>
            <a:r>
              <a:rPr lang="en-US" b="1" dirty="0" smtClean="0"/>
              <a:t>Humans in the Loop?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55976" y="1664010"/>
            <a:ext cx="11360873" cy="5020103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Cyberinfrastructure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defined </a:t>
            </a:r>
            <a:r>
              <a:rPr lang="en-US" dirty="0"/>
              <a:t>as comprising “computing systems, data storage systems, advanced instruments and data repositories, visualization environments, </a:t>
            </a:r>
            <a:r>
              <a:rPr lang="en-US" b="1" i="1" dirty="0">
                <a:solidFill>
                  <a:srgbClr val="953735"/>
                </a:solidFill>
              </a:rPr>
              <a:t>and people</a:t>
            </a:r>
            <a:r>
              <a:rPr lang="en-US" dirty="0"/>
              <a:t>, all linked together by software and high performance networks to improve research productivity and enable breakthroughs not otherwise possible.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/>
              <a:t>In 2011, the National Science Foundation Advisory Committee for </a:t>
            </a:r>
            <a:r>
              <a:rPr lang="en-US" dirty="0" err="1"/>
              <a:t>Cyberinfrastructure</a:t>
            </a:r>
            <a:r>
              <a:rPr lang="en-US" dirty="0"/>
              <a:t> (ACCI) Task Force on Campus Bridging published its final </a:t>
            </a:r>
            <a:r>
              <a:rPr lang="en-US" dirty="0" smtClean="0"/>
              <a:t>report; the </a:t>
            </a:r>
            <a:r>
              <a:rPr lang="en-US" dirty="0"/>
              <a:t>need for address and funding </a:t>
            </a:r>
            <a:r>
              <a:rPr lang="en-US" dirty="0" smtClean="0"/>
              <a:t>of</a:t>
            </a:r>
            <a:r>
              <a:rPr lang="en-US" i="1" dirty="0"/>
              <a:t> </a:t>
            </a:r>
            <a:r>
              <a:rPr lang="en-US" i="1" dirty="0" smtClean="0"/>
              <a:t>people </a:t>
            </a:r>
            <a:r>
              <a:rPr lang="en-US" dirty="0"/>
              <a:t>was </a:t>
            </a:r>
            <a:r>
              <a:rPr lang="en-US" dirty="0" smtClean="0"/>
              <a:t>articulated </a:t>
            </a:r>
            <a:r>
              <a:rPr lang="en-US" sz="2400" u="sng" dirty="0" smtClean="0">
                <a:hlinkClick r:id="rId2"/>
              </a:rPr>
              <a:t>https</a:t>
            </a:r>
            <a:r>
              <a:rPr lang="en-US" sz="2400" u="sng" dirty="0">
                <a:hlinkClick r:id="rId2"/>
              </a:rPr>
              <a:t>://www.nsf.gov/cise/oac/taskforces/TaskForceReport_CampusBridging.pdf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r>
              <a:rPr lang="en-US" sz="2400" i="1" dirty="0" smtClean="0">
                <a:solidFill>
                  <a:srgbClr val="800000"/>
                </a:solidFill>
              </a:rPr>
              <a:t>(keyword:  humanware)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5990214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94750" y="374254"/>
            <a:ext cx="10972800" cy="1143000"/>
          </a:xfrm>
        </p:spPr>
        <p:txBody>
          <a:bodyPr/>
          <a:lstStyle/>
          <a:p>
            <a:r>
              <a:rPr lang="en-US" b="1" dirty="0" smtClean="0"/>
              <a:t>What that report said about the role of people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38192" y="1578871"/>
            <a:ext cx="10421422" cy="4801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“Time and again, at all levels of the acquisition and deployment of information technology through the past several decades, we have seen that without this </a:t>
            </a:r>
            <a:r>
              <a:rPr lang="en-US" dirty="0" smtClean="0"/>
              <a:t>human </a:t>
            </a:r>
            <a:r>
              <a:rPr lang="en-US" dirty="0"/>
              <a:t>component – the people who make all the other components work – </a:t>
            </a:r>
            <a:r>
              <a:rPr lang="en-US" dirty="0">
                <a:solidFill>
                  <a:srgbClr val="800000"/>
                </a:solidFill>
              </a:rPr>
              <a:t>investments made in those other components – however significant in amounts! – do not realize their full potential without attention to and investment in the support of their use by scholars</a:t>
            </a:r>
            <a:r>
              <a:rPr lang="en-US" dirty="0" smtClean="0"/>
              <a:t>.”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“Scholarly </a:t>
            </a:r>
            <a:r>
              <a:rPr lang="en-US" dirty="0"/>
              <a:t>productivity and knowledge breakthroughs and discovery, however enhanced they may be by advanced </a:t>
            </a:r>
            <a:r>
              <a:rPr lang="en-US" dirty="0" err="1"/>
              <a:t>cyberinfrastructure</a:t>
            </a:r>
            <a:r>
              <a:rPr lang="en-US" dirty="0"/>
              <a:t> do not reach their full potential without </a:t>
            </a:r>
            <a:r>
              <a:rPr lang="en-US" dirty="0" smtClean="0"/>
              <a:t>the </a:t>
            </a:r>
            <a:r>
              <a:rPr lang="en-US" dirty="0"/>
              <a:t>human element</a:t>
            </a:r>
            <a:r>
              <a:rPr lang="en-US" dirty="0" smtClean="0"/>
              <a:t>.” </a:t>
            </a:r>
            <a:endParaRPr lang="en-US" dirty="0"/>
          </a:p>
        </p:txBody>
      </p:sp>
      <p:pic>
        <p:nvPicPr>
          <p:cNvPr id="9" name="Picture 8" descr="PTI.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8" y="6005332"/>
            <a:ext cx="1758611" cy="8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4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5062412201524CA715E4AC43F64B31" ma:contentTypeVersion="17" ma:contentTypeDescription="Create a new document." ma:contentTypeScope="" ma:versionID="fb0e25b62fcaa707fd0ed63ac07e905b">
  <xsd:schema xmlns:xsd="http://www.w3.org/2001/XMLSchema" xmlns:xs="http://www.w3.org/2001/XMLSchema" xmlns:p="http://schemas.microsoft.com/office/2006/metadata/properties" xmlns:ns1="http://schemas.microsoft.com/sharepoint/v3" xmlns:ns3="a3ebb8de-3f9b-435e-832c-0cda915190a9" xmlns:ns4="cae63d69-3c95-4fab-a3fd-a6a1057e71dd" targetNamespace="http://schemas.microsoft.com/office/2006/metadata/properties" ma:root="true" ma:fieldsID="d394044858a3ccb147f0aebb023d9ce3" ns1:_="" ns3:_="" ns4:_="">
    <xsd:import namespace="http://schemas.microsoft.com/sharepoint/v3"/>
    <xsd:import namespace="a3ebb8de-3f9b-435e-832c-0cda915190a9"/>
    <xsd:import namespace="cae63d69-3c95-4fab-a3fd-a6a1057e71d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ebb8de-3f9b-435e-832c-0cda915190a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63d69-3c95-4fab-a3fd-a6a1057e7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89143E-C35B-4C9F-B745-BAF85DA5C64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52E6449-77D6-4B81-A00A-91970C8729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3ebb8de-3f9b-435e-832c-0cda915190a9"/>
    <ds:schemaRef ds:uri="cae63d69-3c95-4fab-a3fd-a6a1057e71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75F2AE-E2A7-413F-8622-3A448779E6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2462</Words>
  <Application>Microsoft Macintosh PowerPoint</Application>
  <PresentationFormat>Custom</PresentationFormat>
  <Paragraphs>197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Tema de Office</vt:lpstr>
      <vt:lpstr>PowerPoint Presentation</vt:lpstr>
      <vt:lpstr>You may ask yourself, well How did I get here?</vt:lpstr>
      <vt:lpstr>Fundamental Premise of Users of Technology</vt:lpstr>
      <vt:lpstr>The origins of HARC – Humans in the IT Loop</vt:lpstr>
      <vt:lpstr>The Rise of Local/Distributed Support</vt:lpstr>
      <vt:lpstr>Humans in the (Research/Cyberinfrastructure) Loop</vt:lpstr>
      <vt:lpstr>The Premise of the importance of People</vt:lpstr>
      <vt:lpstr>Humans in the Loop?</vt:lpstr>
      <vt:lpstr>What that report said about the role of people</vt:lpstr>
      <vt:lpstr>Aye, there’$  the rub …</vt:lpstr>
      <vt:lpstr>What follows ignores the elephant in the room</vt:lpstr>
      <vt:lpstr>A CIO’s view</vt:lpstr>
      <vt:lpstr>What’s happening at US Research Universities  </vt:lpstr>
      <vt:lpstr>Directions from funding agencies (e.g., NSF)  </vt:lpstr>
      <vt:lpstr>Cloud Providers reaching out to researchers</vt:lpstr>
      <vt:lpstr>Human resource more critical with the cloud   … And just as absent from strategies</vt:lpstr>
      <vt:lpstr>ROI remains hard to grasp … no Buck$, no Buck Rogers</vt:lpstr>
      <vt:lpstr>A Possible Way Forward</vt:lpstr>
      <vt:lpstr>What we’re doing at Indiana University </vt:lpstr>
      <vt:lpstr>PowerPoint Presentation</vt:lpstr>
      <vt:lpstr>HARC – About the Project</vt:lpstr>
      <vt:lpstr>Project Phases</vt:lpstr>
      <vt:lpstr>PowerPoint Presentation</vt:lpstr>
      <vt:lpstr>What we’ve learned so far</vt:lpstr>
      <vt:lpstr>What we’ve learned so far … continued</vt:lpstr>
      <vt:lpstr>What we’ve learned so far … continued</vt:lpstr>
      <vt:lpstr>… Significant tension that exist </vt:lpstr>
      <vt:lpstr>What we’re thinking is needed</vt:lpstr>
      <vt:lpstr>HARC - Phase 2 Goals</vt:lpstr>
      <vt:lpstr>CRSE2 – Second round of research investments</vt:lpstr>
      <vt:lpstr>The ‘pro quo’ for our ‘quid’ of funding a CRSE</vt:lpstr>
      <vt:lpstr>For more information about HARC</vt:lpstr>
      <vt:lpstr>Take-Away Questions to Institutional Leaders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Aaset, Julieta</dc:creator>
  <cp:lastModifiedBy>Brian Voss</cp:lastModifiedBy>
  <cp:revision>63</cp:revision>
  <dcterms:created xsi:type="dcterms:W3CDTF">2019-09-18T14:17:51Z</dcterms:created>
  <dcterms:modified xsi:type="dcterms:W3CDTF">2020-07-27T12:42:23Z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0x0101005E5062412201524CA715E4AC43F64B31</vt:lpwstr>
  </property>
</Properties>
</file>